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Lst>
  <p:sldSz cy="5143500" cx="9144000"/>
  <p:notesSz cx="6858000" cy="9144000"/>
  <p:embeddedFontLst>
    <p:embeddedFont>
      <p:font typeface="Raleway"/>
      <p:regular r:id="rId140"/>
      <p:bold r:id="rId141"/>
      <p:italic r:id="rId142"/>
      <p:boldItalic r:id="rId143"/>
    </p:embeddedFont>
    <p:embeddedFont>
      <p:font typeface="Lato"/>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Raleway-boldItalic.fntdata"/><Relationship Id="rId142" Type="http://schemas.openxmlformats.org/officeDocument/2006/relationships/font" Target="fonts/Raleway-italic.fntdata"/><Relationship Id="rId141" Type="http://schemas.openxmlformats.org/officeDocument/2006/relationships/font" Target="fonts/Raleway-bold.fntdata"/><Relationship Id="rId140" Type="http://schemas.openxmlformats.org/officeDocument/2006/relationships/font" Target="fonts/Raleway-regular.fntdata"/><Relationship Id="rId5" Type="http://schemas.openxmlformats.org/officeDocument/2006/relationships/slideMaster" Target="slideMasters/slideMaster2.xml"/><Relationship Id="rId147" Type="http://schemas.openxmlformats.org/officeDocument/2006/relationships/font" Target="fonts/Lato-boldItalic.fntdata"/><Relationship Id="rId6" Type="http://schemas.openxmlformats.org/officeDocument/2006/relationships/notesMaster" Target="notesMasters/notesMaster1.xml"/><Relationship Id="rId146" Type="http://schemas.openxmlformats.org/officeDocument/2006/relationships/font" Target="fonts/Lato-italic.fntdata"/><Relationship Id="rId7" Type="http://schemas.openxmlformats.org/officeDocument/2006/relationships/slide" Target="slides/slide1.xml"/><Relationship Id="rId145" Type="http://schemas.openxmlformats.org/officeDocument/2006/relationships/font" Target="fonts/Lato-bold.fntdata"/><Relationship Id="rId8" Type="http://schemas.openxmlformats.org/officeDocument/2006/relationships/slide" Target="slides/slide2.xml"/><Relationship Id="rId144" Type="http://schemas.openxmlformats.org/officeDocument/2006/relationships/font" Target="fonts/Lato-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5a9a30bb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5a9a30bb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5a9a30bb3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25a9a30bb3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25a9a30bb3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25a9a30bb3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25a9a30bb3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25a9a30bb3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5a9a30bb3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25a9a30bb3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25a9a30bb3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25a9a30bb3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25a9a30bb3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25a9a30bb3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25a9a30bb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25a9a30bb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5a9a30bb3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25a9a30bb3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25a9a30bb3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25a9a30bb3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25a9a30bb3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25a9a30bb3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5a9a30bb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5a9a30bb3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25a9a30bb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25a9a30bb3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25a9a30bb3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25a9a30bb3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25a9a30bb3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25a9a30bb3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5a9a30bb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25a9a30bb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25a9a30bb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25a9a30bb3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25a9a30bb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25a9a30bb3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25a9a30bb3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25a9a30bb3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25a9a30bb3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25a9a30bb3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5a9a30bb3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25a9a30bb3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5a9a30bb3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25a9a30bb3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5a9a30bb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5a9a30bb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25a9a30bb3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25a9a30bb3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25a9a30bb3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25a9a30bb3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25a9a30bb3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25a9a30bb3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25a9a30bb3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25a9a30bb3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25a9a30bb3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25a9a30bb3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25a9a30bb3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25a9a30bb3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5a9a30bb3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25a9a30bb3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25a9a30bb3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25a9a30bb3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5a9a30bb3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25a9a30bb3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25a9a30bb3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25a9a30bb3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5a9a30bb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5a9a30bb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25a9a30bb3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25a9a30bb3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25a9a30bb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25a9a30bb3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25a9a30bb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25a9a30bb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25a9a30bb3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25a9a30bb3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5a9a30bb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5a9a30bb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5a9a30bb3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5a9a30bb3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5a9a30bb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5a9a30bb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5a9a30bb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5a9a30bb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5a9a30bb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5a9a30bb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5a9a30bb3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5a9a30bb3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a9a30bb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a9a30bb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5a9a30bb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5a9a30bb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5a9a30bb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5a9a30bb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a9a30bb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a9a30bb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5a9a30bb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5a9a30bb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5a9a30bb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5a9a30bb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5a9a30bb3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5a9a30bb3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5a9a30bb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5a9a30bb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5a9a30bb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5a9a30bb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5a9a30bb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5a9a30bb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5a9a30bb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5a9a30bb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5a9a30bb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5a9a30bb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5a9a30bb3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5a9a30bb3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5a9a30bb3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5a9a30bb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5a9a30bb3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5a9a30bb3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5a9a30bb3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5a9a30bb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5a9a30bb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5a9a30bb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5a9a30bb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5a9a30bb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a9a30bb3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5a9a30bb3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5a9a30bb3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5a9a30bb3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5a9a30bb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5a9a30bb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5a9a30bb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5a9a30bb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5a9a30bb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5a9a30bb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5a9a30bb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5a9a30bb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5a9a30bb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5a9a30bb3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5a9a30bb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5a9a30bb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5a9a30bb3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5a9a30bb3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5a9a30bb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5a9a30bb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5a9a30bb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5a9a30bb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5a9a30bb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5a9a30bb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5a9a30bb3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5a9a30bb3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5a9a30bb3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5a9a30bb3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5a9a30bb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5a9a30bb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5a9a30bb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5a9a30bb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5a9a30bb3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5a9a30bb3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5a9a30bb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5a9a30bb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5a9a30bb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5a9a30bb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5a9a30bb3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25a9a30bb3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5a9a30bb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5a9a30bb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5a9a30bb3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5a9a30bb3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5a9a30bb3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5a9a30bb3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5a9a30bb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5a9a30bb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5a9a30bb3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25a9a30bb3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5a9a30bb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5a9a30bb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5a9a30bb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5a9a30bb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25a9a30bb3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25a9a30bb3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25a9a30bb3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25a9a30bb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5a9a30bb3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5a9a30bb3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5a9a30bb3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25a9a30bb3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5a9a30bb3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25a9a30bb3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25a9a30bb3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25a9a30bb3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5a9a30bb3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5a9a30bb3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5a9a30bb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5a9a30bb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5a9a30bb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5a9a30bb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5a9a30bb3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5a9a30bb3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5a9a30bb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5a9a30bb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5a9a30bb3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5a9a30bb3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5a9a30bb3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5a9a30bb3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5a9a30bb3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5a9a30bb3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5a9a30bb3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5a9a30bb3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5a9a30bb3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25a9a30bb3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5a9a30bb3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5a9a30bb3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5a9a30bb3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5a9a30bb3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5a9a30bb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5a9a30bb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5a9a30bb3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25a9a30bb3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5a9a30bb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5a9a30bb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5a9a30bb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5a9a30bb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5a9a30bb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25a9a30bb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5a9a30bb3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25a9a30bb3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5a9a30bb3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25a9a30bb3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5a9a30bb3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25a9a30bb3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5a9a30bb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25a9a30bb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5a9a30bb3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5a9a30bb3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5a9a30bb3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5a9a30bb3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5a9a30bb3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25a9a30bb3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5a9a30bb3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25a9a30bb3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5a9a30bb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5a9a30bb3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5a9a30bb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5a9a30bb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25a9a30bb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25a9a30bb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25a9a30bb3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25a9a30bb3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5a9a30bb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5a9a30bb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5a9a30bb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5a9a30bb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25a9a30bb3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25a9a30bb3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25a9a30bb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25a9a30bb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25a9a30bb3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25a9a30bb3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25a9a30bb3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25a9a30bb3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25a9a30bb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25a9a30bb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5a9a30bb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25a9a30bb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https://gist.github.com/khannedy/08d52d1d9b7b41b34535df85509417b4"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5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1.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4.png"/><Relationship Id="rId4" Type="http://schemas.openxmlformats.org/officeDocument/2006/relationships/image" Target="../media/image4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46.png"/><Relationship Id="rId4" Type="http://schemas.openxmlformats.org/officeDocument/2006/relationships/image" Target="../media/image5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5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6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5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6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hyperlink" Target="https://hub.docker.com/"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5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6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hyperlink" Target="https://www.digitalocean.com/products/container-registry"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6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6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6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pkg.go.dev/path/filepath#Match"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gist.github.com/khannedy/166be48cabb637b5beefc4e7998f2c7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3.png"/><Relationship Id="rId4"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hyperlink" Target="https://gist.github.com/khannedy/e8574fdd9bebfb433a256e7e89f1d5c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7.png"/><Relationship Id="rId4"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gist.github.com/khannedy/d788b386297caf04b39640bec43f3131"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9.png"/><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33.png"/><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hyperlink" Target="https://gist.github.com/khannedy/9262c7784a9ef65ced9dac712822a85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4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4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5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3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5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Docker Dockerfile</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Format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 Format</a:t>
            </a:r>
            <a:endParaRPr/>
          </a:p>
        </p:txBody>
      </p:sp>
      <p:sp>
        <p:nvSpPr>
          <p:cNvPr id="748" name="Google Shape;748;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HEALTHCHECK :</a:t>
            </a:r>
            <a:endParaRPr/>
          </a:p>
          <a:p>
            <a:pPr indent="-311150" lvl="0" marL="457200" rtl="0" algn="l">
              <a:spcBef>
                <a:spcPts val="0"/>
              </a:spcBef>
              <a:spcAft>
                <a:spcPts val="0"/>
              </a:spcAft>
              <a:buSzPts val="1300"/>
              <a:buChar char="●"/>
            </a:pPr>
            <a:r>
              <a:rPr lang="id"/>
              <a:t>HEALTHCHECK NONE # artinya disabled health check</a:t>
            </a:r>
            <a:endParaRPr/>
          </a:p>
          <a:p>
            <a:pPr indent="-311150" lvl="0" marL="457200" rtl="0" algn="l">
              <a:spcBef>
                <a:spcPts val="0"/>
              </a:spcBef>
              <a:spcAft>
                <a:spcPts val="0"/>
              </a:spcAft>
              <a:buSzPts val="1300"/>
              <a:buChar char="●"/>
            </a:pPr>
            <a:r>
              <a:rPr lang="id"/>
              <a:t>HEALTHCHECK [OPTIONS] CMD command </a:t>
            </a:r>
            <a:endParaRPr/>
          </a:p>
          <a:p>
            <a:pPr indent="-311150" lvl="0" marL="457200" rtl="0" algn="l">
              <a:spcBef>
                <a:spcPts val="0"/>
              </a:spcBef>
              <a:spcAft>
                <a:spcPts val="0"/>
              </a:spcAft>
              <a:buSzPts val="1300"/>
              <a:buChar char="●"/>
            </a:pPr>
            <a:r>
              <a:rPr lang="id"/>
              <a:t>OPTIONS :</a:t>
            </a:r>
            <a:endParaRPr/>
          </a:p>
          <a:p>
            <a:pPr indent="-298450" lvl="1" marL="914400" rtl="0" algn="l">
              <a:spcBef>
                <a:spcPts val="0"/>
              </a:spcBef>
              <a:spcAft>
                <a:spcPts val="0"/>
              </a:spcAft>
              <a:buSzPts val="1100"/>
              <a:buChar char="○"/>
            </a:pPr>
            <a:r>
              <a:rPr lang="id"/>
              <a:t>--interval=DURATION (default: 30s)</a:t>
            </a:r>
            <a:endParaRPr/>
          </a:p>
          <a:p>
            <a:pPr indent="-298450" lvl="1" marL="914400" rtl="0" algn="l">
              <a:spcBef>
                <a:spcPts val="0"/>
              </a:spcBef>
              <a:spcAft>
                <a:spcPts val="0"/>
              </a:spcAft>
              <a:buSzPts val="1100"/>
              <a:buChar char="○"/>
            </a:pPr>
            <a:r>
              <a:rPr lang="id"/>
              <a:t>--timeout=DURATION (default: 30s)</a:t>
            </a:r>
            <a:endParaRPr/>
          </a:p>
          <a:p>
            <a:pPr indent="-298450" lvl="1" marL="914400" rtl="0" algn="l">
              <a:spcBef>
                <a:spcPts val="0"/>
              </a:spcBef>
              <a:spcAft>
                <a:spcPts val="0"/>
              </a:spcAft>
              <a:buSzPts val="1100"/>
              <a:buChar char="○"/>
            </a:pPr>
            <a:r>
              <a:rPr lang="id"/>
              <a:t>--start-period=DURATION (default: 0s)</a:t>
            </a:r>
            <a:endParaRPr/>
          </a:p>
          <a:p>
            <a:pPr indent="-298450" lvl="1" marL="914400" rtl="0" algn="l">
              <a:spcBef>
                <a:spcPts val="0"/>
              </a:spcBef>
              <a:spcAft>
                <a:spcPts val="0"/>
              </a:spcAft>
              <a:buSzPts val="1100"/>
              <a:buChar char="○"/>
            </a:pPr>
            <a:r>
              <a:rPr lang="id"/>
              <a:t>--retries=N (default: 3)</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Simple Golang Web dengan Health Check</a:t>
            </a:r>
            <a:endParaRPr/>
          </a:p>
        </p:txBody>
      </p:sp>
      <p:sp>
        <p:nvSpPr>
          <p:cNvPr id="754" name="Google Shape;754;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https://gist.github.com/khannedy/08d52d1d9b7b41b34535df85509417b4</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Health Check Instruction</a:t>
            </a:r>
            <a:endParaRPr/>
          </a:p>
        </p:txBody>
      </p:sp>
      <p:pic>
        <p:nvPicPr>
          <p:cNvPr id="760" name="Google Shape;760;p126"/>
          <p:cNvPicPr preferRelativeResize="0"/>
          <p:nvPr/>
        </p:nvPicPr>
        <p:blipFill>
          <a:blip r:embed="rId3">
            <a:alphaModFix/>
          </a:blip>
          <a:stretch>
            <a:fillRect/>
          </a:stretch>
        </p:blipFill>
        <p:spPr>
          <a:xfrm>
            <a:off x="152400" y="2006250"/>
            <a:ext cx="8436345" cy="29848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66" name="Google Shape;766;p127"/>
          <p:cNvPicPr preferRelativeResize="0"/>
          <p:nvPr/>
        </p:nvPicPr>
        <p:blipFill>
          <a:blip r:embed="rId3">
            <a:alphaModFix/>
          </a:blip>
          <a:stretch>
            <a:fillRect/>
          </a:stretch>
        </p:blipFill>
        <p:spPr>
          <a:xfrm>
            <a:off x="152400" y="2006250"/>
            <a:ext cx="7546880" cy="29848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72" name="Google Shape;772;p128"/>
          <p:cNvPicPr preferRelativeResize="0"/>
          <p:nvPr/>
        </p:nvPicPr>
        <p:blipFill>
          <a:blip r:embed="rId3">
            <a:alphaModFix/>
          </a:blip>
          <a:stretch>
            <a:fillRect/>
          </a:stretch>
        </p:blipFill>
        <p:spPr>
          <a:xfrm>
            <a:off x="152400" y="2006250"/>
            <a:ext cx="8839204" cy="1942208"/>
          </a:xfrm>
          <a:prstGeom prst="rect">
            <a:avLst/>
          </a:prstGeom>
          <a:noFill/>
          <a:ln>
            <a:noFill/>
          </a:ln>
        </p:spPr>
      </p:pic>
      <p:pic>
        <p:nvPicPr>
          <p:cNvPr id="773" name="Google Shape;773;p128"/>
          <p:cNvPicPr preferRelativeResize="0"/>
          <p:nvPr/>
        </p:nvPicPr>
        <p:blipFill>
          <a:blip r:embed="rId4">
            <a:alphaModFix/>
          </a:blip>
          <a:stretch>
            <a:fillRect/>
          </a:stretch>
        </p:blipFill>
        <p:spPr>
          <a:xfrm>
            <a:off x="152400" y="4100850"/>
            <a:ext cx="8839204" cy="71645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779" name="Google Shape;779;p129"/>
          <p:cNvPicPr preferRelativeResize="0"/>
          <p:nvPr/>
        </p:nvPicPr>
        <p:blipFill>
          <a:blip r:embed="rId3">
            <a:alphaModFix/>
          </a:blip>
          <a:stretch>
            <a:fillRect/>
          </a:stretch>
        </p:blipFill>
        <p:spPr>
          <a:xfrm>
            <a:off x="152400" y="2006250"/>
            <a:ext cx="8839201" cy="650504"/>
          </a:xfrm>
          <a:prstGeom prst="rect">
            <a:avLst/>
          </a:prstGeom>
          <a:noFill/>
          <a:ln>
            <a:noFill/>
          </a:ln>
        </p:spPr>
      </p:pic>
      <p:pic>
        <p:nvPicPr>
          <p:cNvPr id="780" name="Google Shape;780;p129"/>
          <p:cNvPicPr preferRelativeResize="0"/>
          <p:nvPr/>
        </p:nvPicPr>
        <p:blipFill>
          <a:blip r:embed="rId4">
            <a:alphaModFix/>
          </a:blip>
          <a:stretch>
            <a:fillRect/>
          </a:stretch>
        </p:blipFill>
        <p:spPr>
          <a:xfrm>
            <a:off x="152400" y="2809154"/>
            <a:ext cx="8022671" cy="218194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
        <p:nvSpPr>
          <p:cNvPr id="791" name="Google Shape;791;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ENTRYPOINT adalah instruksi untuk menentukan executable file yang akan dijalankan oleh container</a:t>
            </a:r>
            <a:endParaRPr/>
          </a:p>
          <a:p>
            <a:pPr indent="-311150" lvl="0" marL="457200" rtl="0" algn="l">
              <a:spcBef>
                <a:spcPts val="0"/>
              </a:spcBef>
              <a:spcAft>
                <a:spcPts val="0"/>
              </a:spcAft>
              <a:buSzPts val="1300"/>
              <a:buChar char="●"/>
            </a:pPr>
            <a:r>
              <a:rPr lang="id"/>
              <a:t>Biasanya ENTRYPOINT itu erat kaitannya dengan instruksi CMD</a:t>
            </a:r>
            <a:endParaRPr/>
          </a:p>
          <a:p>
            <a:pPr indent="-311150" lvl="0" marL="457200" rtl="0" algn="l">
              <a:spcBef>
                <a:spcPts val="0"/>
              </a:spcBef>
              <a:spcAft>
                <a:spcPts val="0"/>
              </a:spcAft>
              <a:buSzPts val="1300"/>
              <a:buChar char="●"/>
            </a:pPr>
            <a:r>
              <a:rPr lang="id"/>
              <a:t>Saat kita membuat instruksi CMD tanpa executable file, secara otomatis CMD akan menggunakan ENTRYPOINT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 Format</a:t>
            </a:r>
            <a:endParaRPr/>
          </a:p>
        </p:txBody>
      </p:sp>
      <p:sp>
        <p:nvSpPr>
          <p:cNvPr id="797" name="Google Shape;797;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ENTRYPOINT:</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Saat menggunakan CMD [“param1”, “param2”], maka param tersebut akan dikirim ke ENTRYPOINT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Entrypoint Instruction</a:t>
            </a:r>
            <a:endParaRPr/>
          </a:p>
        </p:txBody>
      </p:sp>
      <p:pic>
        <p:nvPicPr>
          <p:cNvPr id="803" name="Google Shape;803;p133"/>
          <p:cNvPicPr preferRelativeResize="0"/>
          <p:nvPr/>
        </p:nvPicPr>
        <p:blipFill>
          <a:blip r:embed="rId3">
            <a:alphaModFix/>
          </a:blip>
          <a:stretch>
            <a:fillRect/>
          </a:stretch>
        </p:blipFill>
        <p:spPr>
          <a:xfrm>
            <a:off x="152400" y="2006250"/>
            <a:ext cx="7695316"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File Format</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namanya, Dockerfile biasanya dibuat dalam sebuah file dengan nama Dockerfile, tidak memiliki extension apapun</a:t>
            </a:r>
            <a:endParaRPr/>
          </a:p>
          <a:p>
            <a:pPr indent="-311150" lvl="0" marL="457200" rtl="0" algn="l">
              <a:spcBef>
                <a:spcPts val="0"/>
              </a:spcBef>
              <a:spcAft>
                <a:spcPts val="0"/>
              </a:spcAft>
              <a:buSzPts val="1300"/>
              <a:buChar char="●"/>
            </a:pPr>
            <a:r>
              <a:rPr lang="id"/>
              <a:t>Walaupun sebenarnya bisa saja kita membuat dengan nama lain, namu direkomendasikan menggunakan nama Dockerfile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09" name="Google Shape;809;p134"/>
          <p:cNvPicPr preferRelativeResize="0"/>
          <p:nvPr/>
        </p:nvPicPr>
        <p:blipFill>
          <a:blip r:embed="rId3">
            <a:alphaModFix/>
          </a:blip>
          <a:stretch>
            <a:fillRect/>
          </a:stretch>
        </p:blipFill>
        <p:spPr>
          <a:xfrm>
            <a:off x="152400" y="2006250"/>
            <a:ext cx="7797161" cy="298485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815" name="Google Shape;815;p135"/>
          <p:cNvPicPr preferRelativeResize="0"/>
          <p:nvPr/>
        </p:nvPicPr>
        <p:blipFill>
          <a:blip r:embed="rId3">
            <a:alphaModFix/>
          </a:blip>
          <a:stretch>
            <a:fillRect/>
          </a:stretch>
        </p:blipFill>
        <p:spPr>
          <a:xfrm>
            <a:off x="152400" y="2006250"/>
            <a:ext cx="8839198" cy="220979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Image Size</a:t>
            </a:r>
            <a:endParaRPr/>
          </a:p>
        </p:txBody>
      </p:sp>
      <p:sp>
        <p:nvSpPr>
          <p:cNvPr id="826" name="Google Shape;826;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Dockerfile dari base image yang besar, secara otomatis ukuran Image nya pun akan menjadi besar juga</a:t>
            </a:r>
            <a:endParaRPr/>
          </a:p>
          <a:p>
            <a:pPr indent="-311150" lvl="0" marL="457200" rtl="0" algn="l">
              <a:spcBef>
                <a:spcPts val="0"/>
              </a:spcBef>
              <a:spcAft>
                <a:spcPts val="0"/>
              </a:spcAft>
              <a:buSzPts val="1300"/>
              <a:buChar char="●"/>
            </a:pPr>
            <a:r>
              <a:rPr lang="id"/>
              <a:t>Oleh karena itu, usahakan selalu gunakan base image yang memang kita butuhkan saja, jangan terlalu banyak menginstall fitur di Image padahal tidak kita gunakan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Image Size</a:t>
            </a:r>
            <a:endParaRPr/>
          </a:p>
        </p:txBody>
      </p:sp>
      <p:pic>
        <p:nvPicPr>
          <p:cNvPr id="832" name="Google Shape;832;p138"/>
          <p:cNvPicPr preferRelativeResize="0"/>
          <p:nvPr/>
        </p:nvPicPr>
        <p:blipFill>
          <a:blip r:embed="rId3">
            <a:alphaModFix/>
          </a:blip>
          <a:stretch>
            <a:fillRect/>
          </a:stretch>
        </p:blipFill>
        <p:spPr>
          <a:xfrm>
            <a:off x="152400" y="2006250"/>
            <a:ext cx="8839201" cy="2621353"/>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Solusi Dengan Image Size Besar</a:t>
            </a:r>
            <a:endParaRPr/>
          </a:p>
        </p:txBody>
      </p:sp>
      <p:sp>
        <p:nvSpPr>
          <p:cNvPr id="838" name="Google Shape;838;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menggunakan bahasa pemrograman Go-Lang untuk membuat web sederhana.</a:t>
            </a:r>
            <a:endParaRPr/>
          </a:p>
          <a:p>
            <a:pPr indent="-311150" lvl="0" marL="457200" rtl="0" algn="l">
              <a:spcBef>
                <a:spcPts val="0"/>
              </a:spcBef>
              <a:spcAft>
                <a:spcPts val="0"/>
              </a:spcAft>
              <a:buSzPts val="1300"/>
              <a:buChar char="●"/>
            </a:pPr>
            <a:r>
              <a:rPr lang="id"/>
              <a:t>Sebenarnya, Go-Lang memiliki fitur untuk melakukan kompilasi kode program Go-Lang menjadi binary file, sehingga tidak membutuhkan Image Go-Lang lagi</a:t>
            </a:r>
            <a:endParaRPr/>
          </a:p>
          <a:p>
            <a:pPr indent="-311150" lvl="0" marL="457200" rtl="0" algn="l">
              <a:spcBef>
                <a:spcPts val="0"/>
              </a:spcBef>
              <a:spcAft>
                <a:spcPts val="0"/>
              </a:spcAft>
              <a:buSzPts val="1300"/>
              <a:buChar char="●"/>
            </a:pPr>
            <a:r>
              <a:rPr lang="id"/>
              <a:t>Kita bisa melakukan proses kompilasi di laptop kita, lalu file binary nya yang kita simpan di Image, dan cukup gunakan base image Linux Alpine misal nya</a:t>
            </a:r>
            <a:endParaRPr/>
          </a:p>
          <a:p>
            <a:pPr indent="-311150" lvl="0" marL="457200" rtl="0" algn="l">
              <a:spcBef>
                <a:spcPts val="0"/>
              </a:spcBef>
              <a:spcAft>
                <a:spcPts val="0"/>
              </a:spcAft>
              <a:buSzPts val="1300"/>
              <a:buChar char="●"/>
            </a:pPr>
            <a:r>
              <a:rPr lang="id"/>
              <a:t>Namun pada kasus Go-Lang, kita di rekomendasikan melakukan kompilasi file binary di sistem operasi yang sama, pada kasus ini saya menggunakan Mac, sedangkan ingin menggunakan Image Alpine, jadi tidak bisa saya lakukan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
        <p:nvSpPr>
          <p:cNvPr id="844" name="Google Shape;844;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memiliki fitur Multi Stage Build, dimana dalam Dockerfile, kita bisa membuat beberapa Build Stage atau tahapan build</a:t>
            </a:r>
            <a:endParaRPr/>
          </a:p>
          <a:p>
            <a:pPr indent="-311150" lvl="0" marL="457200" rtl="0" algn="l">
              <a:spcBef>
                <a:spcPts val="0"/>
              </a:spcBef>
              <a:spcAft>
                <a:spcPts val="0"/>
              </a:spcAft>
              <a:buSzPts val="1300"/>
              <a:buChar char="●"/>
            </a:pPr>
            <a:r>
              <a:rPr lang="id"/>
              <a:t>Seperti kita tahu, bahwa di awal build, biasanya kita menggunakan instruksi FROM, dan di dalam Dockerfile, kita bisa menggunakan beberapa instruksi FROM</a:t>
            </a:r>
            <a:endParaRPr/>
          </a:p>
          <a:p>
            <a:pPr indent="-311150" lvl="0" marL="457200" rtl="0" algn="l">
              <a:spcBef>
                <a:spcPts val="0"/>
              </a:spcBef>
              <a:spcAft>
                <a:spcPts val="0"/>
              </a:spcAft>
              <a:buSzPts val="1300"/>
              <a:buChar char="●"/>
            </a:pPr>
            <a:r>
              <a:rPr lang="id"/>
              <a:t>Setiap Instruksi FROM, artinya itu adalah build stage</a:t>
            </a:r>
            <a:endParaRPr/>
          </a:p>
          <a:p>
            <a:pPr indent="-311150" lvl="0" marL="457200" rtl="0" algn="l">
              <a:spcBef>
                <a:spcPts val="0"/>
              </a:spcBef>
              <a:spcAft>
                <a:spcPts val="0"/>
              </a:spcAft>
              <a:buSzPts val="1300"/>
              <a:buChar char="●"/>
            </a:pPr>
            <a:r>
              <a:rPr lang="id"/>
              <a:t>Hal build stage terakhir adalah build stage yang akan dijadikan sebagai Image</a:t>
            </a:r>
            <a:endParaRPr/>
          </a:p>
          <a:p>
            <a:pPr indent="-311150" lvl="0" marL="457200" rtl="0" algn="l">
              <a:spcBef>
                <a:spcPts val="0"/>
              </a:spcBef>
              <a:spcAft>
                <a:spcPts val="0"/>
              </a:spcAft>
              <a:buSzPts val="1300"/>
              <a:buChar char="●"/>
            </a:pPr>
            <a:r>
              <a:rPr lang="id"/>
              <a:t>Artinya, kita bisa memanfaatkan Docker build stage ini untuk melakukan proses kompilasi kode program Go-Lang kita</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 Stage Build</a:t>
            </a:r>
            <a:endParaRPr/>
          </a:p>
        </p:txBody>
      </p:sp>
      <p:pic>
        <p:nvPicPr>
          <p:cNvPr id="850" name="Google Shape;850;p141"/>
          <p:cNvPicPr preferRelativeResize="0"/>
          <p:nvPr/>
        </p:nvPicPr>
        <p:blipFill>
          <a:blip r:embed="rId3">
            <a:alphaModFix/>
          </a:blip>
          <a:stretch>
            <a:fillRect/>
          </a:stretch>
        </p:blipFill>
        <p:spPr>
          <a:xfrm>
            <a:off x="152400" y="2006250"/>
            <a:ext cx="7908761" cy="298484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56" name="Google Shape;856;p142"/>
          <p:cNvPicPr preferRelativeResize="0"/>
          <p:nvPr/>
        </p:nvPicPr>
        <p:blipFill>
          <a:blip r:embed="rId3">
            <a:alphaModFix/>
          </a:blip>
          <a:stretch>
            <a:fillRect/>
          </a:stretch>
        </p:blipFill>
        <p:spPr>
          <a:xfrm>
            <a:off x="152400" y="2006250"/>
            <a:ext cx="7347323"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&amp; Container</a:t>
            </a:r>
            <a:endParaRPr/>
          </a:p>
        </p:txBody>
      </p:sp>
      <p:pic>
        <p:nvPicPr>
          <p:cNvPr id="862" name="Google Shape;862;p143"/>
          <p:cNvPicPr preferRelativeResize="0"/>
          <p:nvPr/>
        </p:nvPicPr>
        <p:blipFill>
          <a:blip r:embed="rId3">
            <a:alphaModFix/>
          </a:blip>
          <a:stretch>
            <a:fillRect/>
          </a:stretch>
        </p:blipFill>
        <p:spPr>
          <a:xfrm>
            <a:off x="152400" y="2006250"/>
            <a:ext cx="7483755"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Instruction Format</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sederhana berikut adalah format untuk file Dockerfile :</a:t>
            </a:r>
            <a:br>
              <a:rPr lang="id"/>
            </a:br>
            <a:r>
              <a:rPr lang="id"/>
              <a:t># Komentar</a:t>
            </a:r>
            <a:br>
              <a:rPr lang="id"/>
            </a:br>
            <a:r>
              <a:rPr lang="id"/>
              <a:t>INSTRUCTION arguments</a:t>
            </a:r>
            <a:endParaRPr/>
          </a:p>
          <a:p>
            <a:pPr indent="-311150" lvl="0" marL="457200" rtl="0" algn="l">
              <a:spcBef>
                <a:spcPts val="0"/>
              </a:spcBef>
              <a:spcAft>
                <a:spcPts val="0"/>
              </a:spcAft>
              <a:buSzPts val="1300"/>
              <a:buChar char="●"/>
            </a:pPr>
            <a:r>
              <a:rPr lang="id"/>
              <a:t># digunakan untuk menambah komentar, kode dalam baris tersebut secara otomatis dianggap komentar</a:t>
            </a:r>
            <a:endParaRPr/>
          </a:p>
          <a:p>
            <a:pPr indent="-311150" lvl="0" marL="457200" rtl="0" algn="l">
              <a:spcBef>
                <a:spcPts val="0"/>
              </a:spcBef>
              <a:spcAft>
                <a:spcPts val="0"/>
              </a:spcAft>
              <a:buSzPts val="1300"/>
              <a:buChar char="●"/>
            </a:pPr>
            <a:r>
              <a:rPr lang="id"/>
              <a:t>INSTRUCTION adalah perintah yang digunakan di Dockerfile, ada banyak perintah yang tersedia, dan penulisan perintahnya case insensitive, sehingga kita bisa gunakan huruf besar atau kecil. Namun rekomendasinya adalah menggunakan UPPPER CASE</a:t>
            </a:r>
            <a:endParaRPr/>
          </a:p>
          <a:p>
            <a:pPr indent="-311150" lvl="0" marL="457200" rtl="0" algn="l">
              <a:spcBef>
                <a:spcPts val="0"/>
              </a:spcBef>
              <a:spcAft>
                <a:spcPts val="0"/>
              </a:spcAft>
              <a:buSzPts val="1300"/>
              <a:buChar char="●"/>
            </a:pPr>
            <a:r>
              <a:rPr lang="id"/>
              <a:t>Arguments adalah data argument untuk INSTRUCTION, yang menyesuaikan dengan jenis INSTRUCTION yang digunakan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
        <p:nvSpPr>
          <p:cNvPr id="873" name="Google Shape;873;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selesai membuat Image, selanjutnya hal yang biasa dilakukan adalah mengupload Image tersebut ke Docker Registry</a:t>
            </a:r>
            <a:endParaRPr/>
          </a:p>
          <a:p>
            <a:pPr indent="-311150" lvl="0" marL="457200" rtl="0" algn="l">
              <a:spcBef>
                <a:spcPts val="0"/>
              </a:spcBef>
              <a:spcAft>
                <a:spcPts val="0"/>
              </a:spcAft>
              <a:buSzPts val="1300"/>
              <a:buChar char="●"/>
            </a:pPr>
            <a:r>
              <a:rPr lang="id"/>
              <a:t>Salah satu Docker Registry yang gratis contohnya adalah Docker Hub</a:t>
            </a:r>
            <a:endParaRPr/>
          </a:p>
          <a:p>
            <a:pPr indent="-311150" lvl="0" marL="457200" rtl="0" algn="l">
              <a:spcBef>
                <a:spcPts val="0"/>
              </a:spcBef>
              <a:spcAft>
                <a:spcPts val="0"/>
              </a:spcAft>
              <a:buSzPts val="1300"/>
              <a:buChar char="●"/>
            </a:pPr>
            <a:r>
              <a:rPr lang="id" u="sng">
                <a:solidFill>
                  <a:schemeClr val="hlink"/>
                </a:solidFill>
                <a:hlinkClick r:id="rId3"/>
              </a:rPr>
              <a:t>https://hub.docker.com/</a:t>
            </a:r>
            <a:r>
              <a:rPr lang="id"/>
              <a:t>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Access Token</a:t>
            </a:r>
            <a:endParaRPr/>
          </a:p>
        </p:txBody>
      </p:sp>
      <p:pic>
        <p:nvPicPr>
          <p:cNvPr id="879" name="Google Shape;879;p146"/>
          <p:cNvPicPr preferRelativeResize="0"/>
          <p:nvPr/>
        </p:nvPicPr>
        <p:blipFill>
          <a:blip r:embed="rId3">
            <a:alphaModFix/>
          </a:blip>
          <a:stretch>
            <a:fillRect/>
          </a:stretch>
        </p:blipFill>
        <p:spPr>
          <a:xfrm>
            <a:off x="152400" y="2006250"/>
            <a:ext cx="7445038" cy="298485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a:t>
            </a:r>
            <a:endParaRPr/>
          </a:p>
        </p:txBody>
      </p:sp>
      <p:pic>
        <p:nvPicPr>
          <p:cNvPr id="885" name="Google Shape;885;p147"/>
          <p:cNvPicPr preferRelativeResize="0"/>
          <p:nvPr/>
        </p:nvPicPr>
        <p:blipFill>
          <a:blip r:embed="rId3">
            <a:alphaModFix/>
          </a:blip>
          <a:stretch>
            <a:fillRect/>
          </a:stretch>
        </p:blipFill>
        <p:spPr>
          <a:xfrm>
            <a:off x="152400" y="2006250"/>
            <a:ext cx="8704908"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
        <p:nvSpPr>
          <p:cNvPr id="896" name="Google Shape;896;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Digital Ocean adalah salah satu cloud provider yang populer, dan memiliki fitur Docker Registry bernama Container Registry</a:t>
            </a:r>
            <a:endParaRPr/>
          </a:p>
          <a:p>
            <a:pPr indent="-311150" lvl="0" marL="457200" rtl="0" algn="l">
              <a:spcBef>
                <a:spcPts val="0"/>
              </a:spcBef>
              <a:spcAft>
                <a:spcPts val="0"/>
              </a:spcAft>
              <a:buSzPts val="1300"/>
              <a:buChar char="●"/>
            </a:pPr>
            <a:r>
              <a:rPr lang="id"/>
              <a:t>Terdapat Free Version untuk ukuran sampai 500MB yang bisa kita gunakan</a:t>
            </a:r>
            <a:endParaRPr/>
          </a:p>
          <a:p>
            <a:pPr indent="-311150" lvl="0" marL="457200" rtl="0" algn="l">
              <a:spcBef>
                <a:spcPts val="0"/>
              </a:spcBef>
              <a:spcAft>
                <a:spcPts val="0"/>
              </a:spcAft>
              <a:buSzPts val="1300"/>
              <a:buChar char="●"/>
            </a:pPr>
            <a:r>
              <a:rPr lang="id" u="sng">
                <a:solidFill>
                  <a:schemeClr val="hlink"/>
                </a:solidFill>
                <a:hlinkClick r:id="rId3"/>
              </a:rPr>
              <a:t>https://www.digitalocean.com/products/container-registry</a:t>
            </a:r>
            <a:r>
              <a:rPr lang="id"/>
              <a:t> </a:t>
            </a:r>
            <a:endParaRPr/>
          </a:p>
          <a:p>
            <a:pPr indent="-311150" lvl="0" marL="457200" rtl="0" algn="l">
              <a:spcBef>
                <a:spcPts val="0"/>
              </a:spcBef>
              <a:spcAft>
                <a:spcPts val="0"/>
              </a:spcAft>
              <a:buSzPts val="1300"/>
              <a:buChar char="●"/>
            </a:pPr>
            <a:r>
              <a:rPr lang="id"/>
              <a:t>Silahkan buat Container Registry terlebih dahulu</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Config</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Docker Hub yang kita diperlukan melakukan login ketika ingin melakukan push ke Registry</a:t>
            </a:r>
            <a:endParaRPr/>
          </a:p>
          <a:p>
            <a:pPr indent="-311150" lvl="0" marL="457200" rtl="0" algn="l">
              <a:spcBef>
                <a:spcPts val="0"/>
              </a:spcBef>
              <a:spcAft>
                <a:spcPts val="0"/>
              </a:spcAft>
              <a:buSzPts val="1300"/>
              <a:buChar char="●"/>
            </a:pPr>
            <a:r>
              <a:rPr lang="id"/>
              <a:t>Di Digital Ocean, kita akan menggunakan Docker Config untuk mengirim Image ke Digital Ocean Container Registry</a:t>
            </a:r>
            <a:endParaRPr/>
          </a:p>
          <a:p>
            <a:pPr indent="-311150" lvl="0" marL="457200" rtl="0" algn="l">
              <a:spcBef>
                <a:spcPts val="0"/>
              </a:spcBef>
              <a:spcAft>
                <a:spcPts val="0"/>
              </a:spcAft>
              <a:buSzPts val="1300"/>
              <a:buChar char="●"/>
            </a:pPr>
            <a:r>
              <a:rPr lang="id"/>
              <a:t>Ini lebih mudah karena kita bisa dengan gampang push Image dari manapun selama menggunakan config file yang sama</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Docker Credential</a:t>
            </a:r>
            <a:endParaRPr/>
          </a:p>
        </p:txBody>
      </p:sp>
      <p:pic>
        <p:nvPicPr>
          <p:cNvPr id="908" name="Google Shape;908;p151"/>
          <p:cNvPicPr preferRelativeResize="0"/>
          <p:nvPr/>
        </p:nvPicPr>
        <p:blipFill>
          <a:blip r:embed="rId3">
            <a:alphaModFix/>
          </a:blip>
          <a:stretch>
            <a:fillRect/>
          </a:stretch>
        </p:blipFill>
        <p:spPr>
          <a:xfrm>
            <a:off x="1004263" y="2006250"/>
            <a:ext cx="7139079"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Konfigurasi Docker Config</a:t>
            </a:r>
            <a:endParaRPr/>
          </a:p>
        </p:txBody>
      </p:sp>
      <p:sp>
        <p:nvSpPr>
          <p:cNvPr id="914" name="Google Shape;914;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Docker akan membaca config yang terdapat di $HOME/.docker</a:t>
            </a:r>
            <a:endParaRPr/>
          </a:p>
          <a:p>
            <a:pPr indent="-311150" lvl="0" marL="457200" rtl="0" algn="l">
              <a:spcBef>
                <a:spcPts val="0"/>
              </a:spcBef>
              <a:spcAft>
                <a:spcPts val="0"/>
              </a:spcAft>
              <a:buSzPts val="1300"/>
              <a:buChar char="●"/>
            </a:pPr>
            <a:r>
              <a:rPr lang="id"/>
              <a:t>Di dalamnya terdapat file config.json yang berisi konfigurasi credential yang sudah kita gunakan ketika login ke Docker Hub</a:t>
            </a:r>
            <a:endParaRPr/>
          </a:p>
          <a:p>
            <a:pPr indent="-311150" lvl="0" marL="457200" rtl="0" algn="l">
              <a:spcBef>
                <a:spcPts val="0"/>
              </a:spcBef>
              <a:spcAft>
                <a:spcPts val="0"/>
              </a:spcAft>
              <a:buSzPts val="1300"/>
              <a:buChar char="●"/>
            </a:pPr>
            <a:r>
              <a:rPr lang="id"/>
              <a:t>Agar tidak mengganggu, khusus untuk Digital Ocean, kita akan buat folder terpisah, misal .docker-digital-ocean</a:t>
            </a:r>
            <a:endParaRPr/>
          </a:p>
          <a:p>
            <a:pPr indent="-311150" lvl="0" marL="457200" rtl="0" algn="l">
              <a:spcBef>
                <a:spcPts val="0"/>
              </a:spcBef>
              <a:spcAft>
                <a:spcPts val="0"/>
              </a:spcAft>
              <a:buSzPts val="1300"/>
              <a:buChar char="●"/>
            </a:pPr>
            <a:r>
              <a:rPr lang="id"/>
              <a:t>Selanjunya file creadential yang sudah di download, silahkan ganti namanya menjadi config.json dan simpan di folder .docker-digital-ocean tersebut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Push </a:t>
            </a:r>
            <a:endParaRPr/>
          </a:p>
        </p:txBody>
      </p:sp>
      <p:sp>
        <p:nvSpPr>
          <p:cNvPr id="920" name="Google Shape;920;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menggunakan perintah docker push, secara default itu akan melakukan push ke Container Registry yang teregistrasi di $HOME/.docker</a:t>
            </a:r>
            <a:endParaRPr/>
          </a:p>
          <a:p>
            <a:pPr indent="-311150" lvl="0" marL="457200" rtl="0" algn="l">
              <a:spcBef>
                <a:spcPts val="0"/>
              </a:spcBef>
              <a:spcAft>
                <a:spcPts val="0"/>
              </a:spcAft>
              <a:buSzPts val="1300"/>
              <a:buChar char="●"/>
            </a:pPr>
            <a:r>
              <a:rPr lang="id"/>
              <a:t>Karena kita menggunakan lokasi yang berbeda untuk Digital Ocean, jadi ketika melakukan push, kita perlu mengubah default config nya menggunaka perintah :</a:t>
            </a:r>
            <a:br>
              <a:rPr lang="id"/>
            </a:br>
            <a:br>
              <a:rPr lang="id"/>
            </a:br>
            <a:r>
              <a:rPr lang="id"/>
              <a:t>docker </a:t>
            </a:r>
            <a:r>
              <a:rPr lang="id"/>
              <a:t>--config /lokasi/folder/config/ </a:t>
            </a:r>
            <a:r>
              <a:rPr lang="id"/>
              <a:t>push image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 ke Digital Ocean</a:t>
            </a:r>
            <a:endParaRPr/>
          </a:p>
        </p:txBody>
      </p:sp>
      <p:pic>
        <p:nvPicPr>
          <p:cNvPr id="926" name="Google Shape;926;p154"/>
          <p:cNvPicPr preferRelativeResize="0"/>
          <p:nvPr/>
        </p:nvPicPr>
        <p:blipFill>
          <a:blip r:embed="rId3">
            <a:alphaModFix/>
          </a:blip>
          <a:stretch>
            <a:fillRect/>
          </a:stretch>
        </p:blipFill>
        <p:spPr>
          <a:xfrm>
            <a:off x="152400" y="2006250"/>
            <a:ext cx="8839204" cy="180409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pic>
        <p:nvPicPr>
          <p:cNvPr id="932" name="Google Shape;932;p155"/>
          <p:cNvPicPr preferRelativeResize="0"/>
          <p:nvPr/>
        </p:nvPicPr>
        <p:blipFill>
          <a:blip r:embed="rId3">
            <a:alphaModFix/>
          </a:blip>
          <a:stretch>
            <a:fillRect/>
          </a:stretch>
        </p:blipFill>
        <p:spPr>
          <a:xfrm>
            <a:off x="1981100" y="2006250"/>
            <a:ext cx="5181800"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943" name="Google Shape;943;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Compose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
        <p:nvSpPr>
          <p:cNvPr id="240" name="Google Shape;240;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 Image, biasanya perintah pertama adalah melakukan build stage dengan instruksi FROM</a:t>
            </a:r>
            <a:endParaRPr/>
          </a:p>
          <a:p>
            <a:pPr indent="-311150" lvl="0" marL="457200" rtl="0" algn="l">
              <a:spcBef>
                <a:spcPts val="0"/>
              </a:spcBef>
              <a:spcAft>
                <a:spcPts val="0"/>
              </a:spcAft>
              <a:buSzPts val="1300"/>
              <a:buChar char="●"/>
            </a:pPr>
            <a:r>
              <a:rPr lang="id"/>
              <a:t>FROM digunakan untuk membuat build stage dari image yang kita tentukan</a:t>
            </a:r>
            <a:endParaRPr/>
          </a:p>
          <a:p>
            <a:pPr indent="-311150" lvl="0" marL="457200" rtl="0" algn="l">
              <a:spcBef>
                <a:spcPts val="0"/>
              </a:spcBef>
              <a:spcAft>
                <a:spcPts val="0"/>
              </a:spcAft>
              <a:buSzPts val="1300"/>
              <a:buChar char="●"/>
            </a:pPr>
            <a:r>
              <a:rPr lang="id"/>
              <a:t>Biasanya, jarang sekali kita akan membuat Docker Image dari </a:t>
            </a:r>
            <a:r>
              <a:rPr lang="id"/>
              <a:t>scratch</a:t>
            </a:r>
            <a:r>
              <a:rPr lang="id"/>
              <a:t> (kosongan), biasanya kita akan membuat Docker Image dari Docker Image lain yang sudah ada</a:t>
            </a:r>
            <a:endParaRPr/>
          </a:p>
          <a:p>
            <a:pPr indent="-311150" lvl="0" marL="457200" rtl="0" algn="l">
              <a:spcBef>
                <a:spcPts val="0"/>
              </a:spcBef>
              <a:spcAft>
                <a:spcPts val="0"/>
              </a:spcAft>
              <a:buSzPts val="1300"/>
              <a:buChar char="●"/>
            </a:pPr>
            <a:r>
              <a:rPr lang="id"/>
              <a:t>Untuk menggunakan FROM, kita bisa gunakan perintah :</a:t>
            </a:r>
            <a:br>
              <a:rPr lang="id"/>
            </a:br>
            <a:r>
              <a:rPr lang="id"/>
              <a:t>FROM image:version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FROM Instruction</a:t>
            </a:r>
            <a:endParaRPr/>
          </a:p>
        </p:txBody>
      </p:sp>
      <p:pic>
        <p:nvPicPr>
          <p:cNvPr id="246" name="Google Shape;246;p39"/>
          <p:cNvPicPr preferRelativeResize="0"/>
          <p:nvPr/>
        </p:nvPicPr>
        <p:blipFill>
          <a:blip r:embed="rId3">
            <a:alphaModFix/>
          </a:blip>
          <a:stretch>
            <a:fillRect/>
          </a:stretch>
        </p:blipFill>
        <p:spPr>
          <a:xfrm>
            <a:off x="152400" y="2006250"/>
            <a:ext cx="8839200" cy="19090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52" name="Google Shape;252;p40"/>
          <p:cNvPicPr preferRelativeResize="0"/>
          <p:nvPr/>
        </p:nvPicPr>
        <p:blipFill>
          <a:blip r:embed="rId3">
            <a:alphaModFix/>
          </a:blip>
          <a:stretch>
            <a:fillRect/>
          </a:stretch>
        </p:blipFill>
        <p:spPr>
          <a:xfrm>
            <a:off x="152400" y="2006250"/>
            <a:ext cx="8839204" cy="254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
        <p:nvSpPr>
          <p:cNvPr id="263" name="Google Shape;26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RUN adalah sebuah instruksi untuk mengeksekusi perintah di dalam image pada saat build stage. </a:t>
            </a:r>
            <a:endParaRPr/>
          </a:p>
          <a:p>
            <a:pPr indent="-311150" lvl="0" marL="457200" rtl="0" algn="l">
              <a:spcBef>
                <a:spcPts val="0"/>
              </a:spcBef>
              <a:spcAft>
                <a:spcPts val="0"/>
              </a:spcAft>
              <a:buSzPts val="1300"/>
              <a:buChar char="●"/>
            </a:pPr>
            <a:r>
              <a:rPr lang="id"/>
              <a:t>Hasil perintah RUN akan di commit dalam perubahan image tersebut, jadi perintah RUN akan dieksekusi pada saat proses docker build saja, setelah menjadi Docker Image, perintah tersebut tidak akan dijalankan lagi. </a:t>
            </a:r>
            <a:endParaRPr/>
          </a:p>
          <a:p>
            <a:pPr indent="-311150" lvl="0" marL="457200" rtl="0" algn="l">
              <a:spcBef>
                <a:spcPts val="0"/>
              </a:spcBef>
              <a:spcAft>
                <a:spcPts val="0"/>
              </a:spcAft>
              <a:buSzPts val="1300"/>
              <a:buChar char="●"/>
            </a:pPr>
            <a:r>
              <a:rPr lang="id"/>
              <a:t>Jadi ketika kita menjalankan Docker Container dari Image tersebut, maka perintah RUN tidak akan dijalankan lagi.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 Format</a:t>
            </a:r>
            <a:endParaRPr/>
          </a:p>
        </p:txBody>
      </p:sp>
      <p:sp>
        <p:nvSpPr>
          <p:cNvPr id="269" name="Google Shape;269;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RUN memiliki 2 format :</a:t>
            </a:r>
            <a:endParaRPr/>
          </a:p>
          <a:p>
            <a:pPr indent="-311150" lvl="0" marL="457200" rtl="0" algn="l">
              <a:spcBef>
                <a:spcPts val="0"/>
              </a:spcBef>
              <a:spcAft>
                <a:spcPts val="0"/>
              </a:spcAft>
              <a:buSzPts val="1300"/>
              <a:buChar char="●"/>
            </a:pPr>
            <a:r>
              <a:rPr lang="id"/>
              <a:t>RUN command</a:t>
            </a:r>
            <a:endParaRPr/>
          </a:p>
          <a:p>
            <a:pPr indent="-311150" lvl="0" marL="457200" rtl="0" algn="l">
              <a:spcBef>
                <a:spcPts val="0"/>
              </a:spcBef>
              <a:spcAft>
                <a:spcPts val="0"/>
              </a:spcAft>
              <a:buSzPts val="1300"/>
              <a:buChar char="●"/>
            </a:pPr>
            <a:r>
              <a:rPr lang="id"/>
              <a:t>RUN [“executable”, “argument”,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Run Instruction</a:t>
            </a:r>
            <a:endParaRPr/>
          </a:p>
        </p:txBody>
      </p:sp>
      <p:pic>
        <p:nvPicPr>
          <p:cNvPr id="275" name="Google Shape;275;p44"/>
          <p:cNvPicPr preferRelativeResize="0"/>
          <p:nvPr/>
        </p:nvPicPr>
        <p:blipFill>
          <a:blip r:embed="rId3">
            <a:alphaModFix/>
          </a:blip>
          <a:stretch>
            <a:fillRect/>
          </a:stretch>
        </p:blipFill>
        <p:spPr>
          <a:xfrm>
            <a:off x="152400" y="2006250"/>
            <a:ext cx="8839202" cy="2317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81" name="Google Shape;281;p45"/>
          <p:cNvPicPr preferRelativeResize="0"/>
          <p:nvPr/>
        </p:nvPicPr>
        <p:blipFill>
          <a:blip r:embed="rId3">
            <a:alphaModFix/>
          </a:blip>
          <a:stretch>
            <a:fillRect/>
          </a:stretch>
        </p:blipFill>
        <p:spPr>
          <a:xfrm>
            <a:off x="152400" y="2006250"/>
            <a:ext cx="7594363" cy="298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Display Output</a:t>
            </a:r>
            <a:endParaRPr/>
          </a:p>
        </p:txBody>
      </p:sp>
      <p:sp>
        <p:nvSpPr>
          <p:cNvPr id="287" name="Google Shape;287;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di docker terbaru tidak akan menampilkan tulisan detail dari build-nya</a:t>
            </a:r>
            <a:endParaRPr/>
          </a:p>
          <a:p>
            <a:pPr indent="-311150" lvl="0" marL="457200" rtl="0" algn="l">
              <a:spcBef>
                <a:spcPts val="0"/>
              </a:spcBef>
              <a:spcAft>
                <a:spcPts val="0"/>
              </a:spcAft>
              <a:buSzPts val="1300"/>
              <a:buChar char="●"/>
            </a:pPr>
            <a:r>
              <a:rPr lang="id"/>
              <a:t>Jika kita ingin menampilkan detailnya, kita bisa gunakan perintah --progress=plain</a:t>
            </a:r>
            <a:endParaRPr/>
          </a:p>
          <a:p>
            <a:pPr indent="-311150" lvl="0" marL="457200" rtl="0" algn="l">
              <a:spcBef>
                <a:spcPts val="0"/>
              </a:spcBef>
              <a:spcAft>
                <a:spcPts val="0"/>
              </a:spcAft>
              <a:buSzPts val="1300"/>
              <a:buChar char="●"/>
            </a:pPr>
            <a:r>
              <a:rPr lang="id"/>
              <a:t>Selain itu juga docker build juga melakukan cache, jika kita ingin mengulangi lagi tanpa menggunakan cache, kita bisa gunakan perintah --no-cache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a:t>
            </a:r>
            <a:r>
              <a:rPr lang="id"/>
              <a:t> Instruction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a:t>
            </a:r>
            <a:endParaRPr/>
          </a:p>
        </p:txBody>
      </p:sp>
      <p:sp>
        <p:nvSpPr>
          <p:cNvPr id="298" name="Google Shape;298;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CMD atau Command, merupakan instruksi yang digunakan ketika Docker Container berjalan</a:t>
            </a:r>
            <a:endParaRPr/>
          </a:p>
          <a:p>
            <a:pPr indent="-311150" lvl="0" marL="457200" rtl="0" algn="l">
              <a:spcBef>
                <a:spcPts val="0"/>
              </a:spcBef>
              <a:spcAft>
                <a:spcPts val="0"/>
              </a:spcAft>
              <a:buSzPts val="1300"/>
              <a:buChar char="●"/>
            </a:pPr>
            <a:r>
              <a:rPr lang="id"/>
              <a:t>CMD tidak akan dijalankan ketika proses build, namun dijalankan ketika Docker Container berjalan</a:t>
            </a:r>
            <a:endParaRPr/>
          </a:p>
          <a:p>
            <a:pPr indent="-311150" lvl="0" marL="457200" rtl="0" algn="l">
              <a:spcBef>
                <a:spcPts val="0"/>
              </a:spcBef>
              <a:spcAft>
                <a:spcPts val="0"/>
              </a:spcAft>
              <a:buSzPts val="1300"/>
              <a:buChar char="●"/>
            </a:pPr>
            <a:r>
              <a:rPr lang="id"/>
              <a:t>Dalam Dockerfile, kita tidak bisa menambah lebih dari satu instruksi CMD, jika kita tambahkan lebih dari satu instruksi CMD, maka yang akan digunakan untuk menjalankan Docker Container adalah instruksi CMD yang terakhir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 Format</a:t>
            </a:r>
            <a:endParaRPr/>
          </a:p>
        </p:txBody>
      </p:sp>
      <p:sp>
        <p:nvSpPr>
          <p:cNvPr id="304" name="Google Shape;304;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CMD memiliki beberapa format :</a:t>
            </a:r>
            <a:endParaRPr/>
          </a:p>
          <a:p>
            <a:pPr indent="-311150" lvl="0" marL="457200" rtl="0" algn="l">
              <a:spcBef>
                <a:spcPts val="0"/>
              </a:spcBef>
              <a:spcAft>
                <a:spcPts val="0"/>
              </a:spcAft>
              <a:buSzPts val="1300"/>
              <a:buChar char="●"/>
            </a:pPr>
            <a:r>
              <a:rPr lang="id"/>
              <a:t>CMD command param param</a:t>
            </a:r>
            <a:endParaRPr/>
          </a:p>
          <a:p>
            <a:pPr indent="-311150" lvl="0" marL="457200" rtl="0" algn="l">
              <a:spcBef>
                <a:spcPts val="0"/>
              </a:spcBef>
              <a:spcAft>
                <a:spcPts val="0"/>
              </a:spcAft>
              <a:buSzPts val="1300"/>
              <a:buChar char="●"/>
            </a:pPr>
            <a:r>
              <a:rPr lang="id"/>
              <a:t>CMD [“executable”, “param”, “param”]</a:t>
            </a:r>
            <a:endParaRPr/>
          </a:p>
          <a:p>
            <a:pPr indent="-311150" lvl="0" marL="457200" rtl="0" algn="l">
              <a:spcBef>
                <a:spcPts val="0"/>
              </a:spcBef>
              <a:spcAft>
                <a:spcPts val="0"/>
              </a:spcAft>
              <a:buSzPts val="1300"/>
              <a:buChar char="●"/>
            </a:pPr>
            <a:r>
              <a:rPr lang="id"/>
              <a:t>CMD [“param”, “param”], akan menggunakan executable ENTRY POINT, yang akan dibahas di chapter terpisah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Command Instruction</a:t>
            </a:r>
            <a:endParaRPr/>
          </a:p>
        </p:txBody>
      </p:sp>
      <p:pic>
        <p:nvPicPr>
          <p:cNvPr id="310" name="Google Shape;310;p50"/>
          <p:cNvPicPr preferRelativeResize="0"/>
          <p:nvPr/>
        </p:nvPicPr>
        <p:blipFill>
          <a:blip r:embed="rId3">
            <a:alphaModFix/>
          </a:blip>
          <a:stretch>
            <a:fillRect/>
          </a:stretch>
        </p:blipFill>
        <p:spPr>
          <a:xfrm>
            <a:off x="152400" y="2006250"/>
            <a:ext cx="8839202" cy="26817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16" name="Google Shape;316;p51"/>
          <p:cNvPicPr preferRelativeResize="0"/>
          <p:nvPr/>
        </p:nvPicPr>
        <p:blipFill>
          <a:blip r:embed="rId3">
            <a:alphaModFix/>
          </a:blip>
          <a:stretch>
            <a:fillRect/>
          </a:stretch>
        </p:blipFill>
        <p:spPr>
          <a:xfrm>
            <a:off x="152400" y="2006250"/>
            <a:ext cx="8676890"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322" name="Google Shape;322;p52"/>
          <p:cNvPicPr preferRelativeResize="0"/>
          <p:nvPr/>
        </p:nvPicPr>
        <p:blipFill>
          <a:blip r:embed="rId3">
            <a:alphaModFix/>
          </a:blip>
          <a:stretch>
            <a:fillRect/>
          </a:stretch>
        </p:blipFill>
        <p:spPr>
          <a:xfrm>
            <a:off x="152400" y="2006250"/>
            <a:ext cx="8839200" cy="27278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LABEL merupakan instruksi yang digunakan untuk menambahkan metadata ke dalam Docker Image yang kita buat</a:t>
            </a:r>
            <a:endParaRPr/>
          </a:p>
          <a:p>
            <a:pPr indent="-311150" lvl="0" marL="457200" rtl="0" algn="l">
              <a:spcBef>
                <a:spcPts val="0"/>
              </a:spcBef>
              <a:spcAft>
                <a:spcPts val="0"/>
              </a:spcAft>
              <a:buSzPts val="1300"/>
              <a:buChar char="●"/>
            </a:pPr>
            <a:r>
              <a:rPr lang="id"/>
              <a:t>Metadata adalah informasi tambahan, misal seperti nama aplikasi, pembuat, website, perusahaan, lisensi dan lain-lain</a:t>
            </a:r>
            <a:endParaRPr/>
          </a:p>
          <a:p>
            <a:pPr indent="-311150" lvl="0" marL="457200" rtl="0" algn="l">
              <a:spcBef>
                <a:spcPts val="0"/>
              </a:spcBef>
              <a:spcAft>
                <a:spcPts val="0"/>
              </a:spcAft>
              <a:buSzPts val="1300"/>
              <a:buChar char="●"/>
            </a:pPr>
            <a:r>
              <a:rPr lang="id"/>
              <a:t>Metadata hanya berguna sebagai informasi saja, tidak akan digunakan ketika kita menjalankan Docker Container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 Format</a:t>
            </a:r>
            <a:endParaRPr/>
          </a:p>
        </p:txBody>
      </p:sp>
      <p:sp>
        <p:nvSpPr>
          <p:cNvPr id="339" name="Google Shape;339;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instruksi LABEL</a:t>
            </a:r>
            <a:endParaRPr/>
          </a:p>
          <a:p>
            <a:pPr indent="-311150" lvl="0" marL="457200" rtl="0" algn="l">
              <a:spcBef>
                <a:spcPts val="0"/>
              </a:spcBef>
              <a:spcAft>
                <a:spcPts val="0"/>
              </a:spcAft>
              <a:buSzPts val="1300"/>
              <a:buChar char="●"/>
            </a:pPr>
            <a:r>
              <a:rPr lang="id"/>
              <a:t>LABEL &lt;key&gt;=&lt;value&gt;</a:t>
            </a:r>
            <a:endParaRPr/>
          </a:p>
          <a:p>
            <a:pPr indent="-311150" lvl="0" marL="457200" rtl="0" algn="l">
              <a:spcBef>
                <a:spcPts val="0"/>
              </a:spcBef>
              <a:spcAft>
                <a:spcPts val="0"/>
              </a:spcAft>
              <a:buSzPts val="1300"/>
              <a:buChar char="●"/>
            </a:pPr>
            <a:r>
              <a:rPr lang="id"/>
              <a:t>LABEL &lt;key1&gt;=&lt;value1&gt; &lt;key2&gt;=&lt;value2&gt;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 Instruction</a:t>
            </a:r>
            <a:endParaRPr/>
          </a:p>
        </p:txBody>
      </p:sp>
      <p:pic>
        <p:nvPicPr>
          <p:cNvPr id="345" name="Google Shape;345;p56"/>
          <p:cNvPicPr preferRelativeResize="0"/>
          <p:nvPr/>
        </p:nvPicPr>
        <p:blipFill>
          <a:blip r:embed="rId3">
            <a:alphaModFix/>
          </a:blip>
          <a:stretch>
            <a:fillRect/>
          </a:stretch>
        </p:blipFill>
        <p:spPr>
          <a:xfrm>
            <a:off x="152400" y="2006250"/>
            <a:ext cx="8839198" cy="292077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51" name="Google Shape;351;p57"/>
          <p:cNvPicPr preferRelativeResize="0"/>
          <p:nvPr/>
        </p:nvPicPr>
        <p:blipFill>
          <a:blip r:embed="rId3">
            <a:alphaModFix/>
          </a:blip>
          <a:stretch>
            <a:fillRect/>
          </a:stretch>
        </p:blipFill>
        <p:spPr>
          <a:xfrm>
            <a:off x="152400" y="2006250"/>
            <a:ext cx="8004823" cy="2984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357" name="Google Shape;357;p58"/>
          <p:cNvPicPr preferRelativeResize="0"/>
          <p:nvPr/>
        </p:nvPicPr>
        <p:blipFill rotWithShape="1">
          <a:blip r:embed="rId3">
            <a:alphaModFix/>
          </a:blip>
          <a:srcRect b="19710" l="0" r="0" t="0"/>
          <a:stretch/>
        </p:blipFill>
        <p:spPr>
          <a:xfrm>
            <a:off x="152400" y="2612875"/>
            <a:ext cx="8839201" cy="2278925"/>
          </a:xfrm>
          <a:prstGeom prst="rect">
            <a:avLst/>
          </a:prstGeom>
          <a:noFill/>
          <a:ln>
            <a:noFill/>
          </a:ln>
        </p:spPr>
      </p:pic>
      <p:pic>
        <p:nvPicPr>
          <p:cNvPr id="358" name="Google Shape;358;p58"/>
          <p:cNvPicPr preferRelativeResize="0"/>
          <p:nvPr/>
        </p:nvPicPr>
        <p:blipFill>
          <a:blip r:embed="rId4">
            <a:alphaModFix/>
          </a:blip>
          <a:stretch>
            <a:fillRect/>
          </a:stretch>
        </p:blipFill>
        <p:spPr>
          <a:xfrm>
            <a:off x="154200" y="1982375"/>
            <a:ext cx="8839202" cy="5019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ADD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Perintah ADD bisa mendeteksi apakah sebuah file source merupakan file kompres seperti tar.gz, gzip, dan lain-lain. Jika mendeteksi file source adalah berupa file kompress, maka secara otomatis file tersebut akan di extract dalam folder destination</a:t>
            </a:r>
            <a:endParaRPr/>
          </a:p>
          <a:p>
            <a:pPr indent="-311150" lvl="0" marL="457200" rtl="0" algn="l">
              <a:spcBef>
                <a:spcPts val="0"/>
              </a:spcBef>
              <a:spcAft>
                <a:spcPts val="0"/>
              </a:spcAft>
              <a:buSzPts val="1300"/>
              <a:buChar char="●"/>
            </a:pPr>
            <a:r>
              <a:rPr lang="id"/>
              <a:t>Perintah ADD juga bisa mendukung banyak penambahan file sekaligus</a:t>
            </a:r>
            <a:endParaRPr/>
          </a:p>
          <a:p>
            <a:pPr indent="-311150" lvl="0" marL="457200" rtl="0" algn="l">
              <a:spcBef>
                <a:spcPts val="0"/>
              </a:spcBef>
              <a:spcAft>
                <a:spcPts val="0"/>
              </a:spcAft>
              <a:buSzPts val="1300"/>
              <a:buChar char="●"/>
            </a:pPr>
            <a:r>
              <a:rPr lang="id"/>
              <a:t>Penambahan banyak file sekaligus di instruksi ADD menggunakan Pattern di Go-Lang : </a:t>
            </a:r>
            <a:r>
              <a:rPr lang="id" u="sng">
                <a:solidFill>
                  <a:schemeClr val="hlink"/>
                </a:solidFill>
                <a:hlinkClick r:id="rId3"/>
              </a:rPr>
              <a:t>https://pkg.go.dev/path/filepath#Match</a:t>
            </a:r>
            <a:r>
              <a:rPr lang="id"/>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 Format</a:t>
            </a:r>
            <a:endParaRPr/>
          </a:p>
        </p:txBody>
      </p:sp>
      <p:sp>
        <p:nvSpPr>
          <p:cNvPr id="375" name="Google Shape;375;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ADD memiliki format sebagai berikut :</a:t>
            </a:r>
            <a:endParaRPr/>
          </a:p>
          <a:p>
            <a:pPr indent="-311150" lvl="0" marL="457200" rtl="0" algn="l">
              <a:spcBef>
                <a:spcPts val="0"/>
              </a:spcBef>
              <a:spcAft>
                <a:spcPts val="0"/>
              </a:spcAft>
              <a:buSzPts val="1300"/>
              <a:buChar char="●"/>
            </a:pPr>
            <a:r>
              <a:rPr lang="id"/>
              <a:t>ADD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ADD world.txt hello # menambah file world.txt ke folder hello</a:t>
            </a:r>
            <a:endParaRPr/>
          </a:p>
          <a:p>
            <a:pPr indent="-311150" lvl="0" marL="457200" rtl="0" algn="l">
              <a:spcBef>
                <a:spcPts val="0"/>
              </a:spcBef>
              <a:spcAft>
                <a:spcPts val="0"/>
              </a:spcAft>
              <a:buSzPts val="1300"/>
              <a:buChar char="●"/>
            </a:pPr>
            <a:r>
              <a:rPr lang="id"/>
              <a:t>ADD *.txt hello # menambah semua file .txt ke folder hello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ADD Instruction</a:t>
            </a:r>
            <a:endParaRPr/>
          </a:p>
        </p:txBody>
      </p:sp>
      <p:pic>
        <p:nvPicPr>
          <p:cNvPr id="381" name="Google Shape;381;p62"/>
          <p:cNvPicPr preferRelativeResize="0"/>
          <p:nvPr/>
        </p:nvPicPr>
        <p:blipFill>
          <a:blip r:embed="rId3">
            <a:alphaModFix/>
          </a:blip>
          <a:stretch>
            <a:fillRect/>
          </a:stretch>
        </p:blipFill>
        <p:spPr>
          <a:xfrm>
            <a:off x="152400" y="2006250"/>
            <a:ext cx="8839203" cy="289054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87" name="Google Shape;387;p63"/>
          <p:cNvPicPr preferRelativeResize="0"/>
          <p:nvPr/>
        </p:nvPicPr>
        <p:blipFill>
          <a:blip r:embed="rId3">
            <a:alphaModFix/>
          </a:blip>
          <a:stretch>
            <a:fillRect/>
          </a:stretch>
        </p:blipFill>
        <p:spPr>
          <a:xfrm>
            <a:off x="152400" y="2006250"/>
            <a:ext cx="7596404"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a:t>
            </a:r>
            <a:r>
              <a:rPr lang="id"/>
              <a:t> Instruction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COPY</a:t>
            </a:r>
            <a:r>
              <a:rPr lang="id"/>
              <a:t>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Lantas apa bedanya dengan instruksi ADD kalo begitu?</a:t>
            </a:r>
            <a:endParaRPr/>
          </a:p>
          <a:p>
            <a:pPr indent="-311150" lvl="0" marL="457200" rtl="0" algn="l">
              <a:spcBef>
                <a:spcPts val="0"/>
              </a:spcBef>
              <a:spcAft>
                <a:spcPts val="0"/>
              </a:spcAft>
              <a:buSzPts val="1300"/>
              <a:buChar char="●"/>
            </a:pPr>
            <a:r>
              <a:rPr lang="id"/>
              <a:t>COPY hanya melakukan copy file saja, sedangkan ADD selain melakukan copy, dia bisa mendownload source dari URL dan secara otomatis melakukan extract file kompres</a:t>
            </a:r>
            <a:endParaRPr/>
          </a:p>
          <a:p>
            <a:pPr indent="-311150" lvl="0" marL="457200" rtl="0" algn="l">
              <a:spcBef>
                <a:spcPts val="0"/>
              </a:spcBef>
              <a:spcAft>
                <a:spcPts val="0"/>
              </a:spcAft>
              <a:buSzPts val="1300"/>
              <a:buChar char="●"/>
            </a:pPr>
            <a:r>
              <a:rPr lang="id"/>
              <a:t>Namun best practice nya, sebisa mungkin menggunakan COPY, jika memang butuh melakukan extract file kompres, gunakan perintah RUN dan jalankan aplikasi untuk extract file kompres tersebut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 Format</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COPY memiliki format sebagai berikut :</a:t>
            </a:r>
            <a:endParaRPr/>
          </a:p>
          <a:p>
            <a:pPr indent="-311150" lvl="0" marL="457200" rtl="0" algn="l">
              <a:spcBef>
                <a:spcPts val="0"/>
              </a:spcBef>
              <a:spcAft>
                <a:spcPts val="0"/>
              </a:spcAft>
              <a:buSzPts val="1300"/>
              <a:buChar char="●"/>
            </a:pPr>
            <a:r>
              <a:rPr lang="id"/>
              <a:t>COPY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COPY world.txt hello # menambah file world.txt ke folder hello</a:t>
            </a:r>
            <a:endParaRPr/>
          </a:p>
          <a:p>
            <a:pPr indent="-311150" lvl="0" marL="457200" rtl="0" algn="l">
              <a:spcBef>
                <a:spcPts val="0"/>
              </a:spcBef>
              <a:spcAft>
                <a:spcPts val="0"/>
              </a:spcAft>
              <a:buSzPts val="1300"/>
              <a:buChar char="●"/>
            </a:pPr>
            <a:r>
              <a:rPr lang="id"/>
              <a:t>COPY *.txt hello # menambah semua file .txt ke folder hello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COPY Instruction</a:t>
            </a:r>
            <a:endParaRPr/>
          </a:p>
        </p:txBody>
      </p:sp>
      <p:pic>
        <p:nvPicPr>
          <p:cNvPr id="410" name="Google Shape;410;p67"/>
          <p:cNvPicPr preferRelativeResize="0"/>
          <p:nvPr/>
        </p:nvPicPr>
        <p:blipFill>
          <a:blip r:embed="rId3">
            <a:alphaModFix/>
          </a:blip>
          <a:stretch>
            <a:fillRect/>
          </a:stretch>
        </p:blipFill>
        <p:spPr>
          <a:xfrm>
            <a:off x="152400" y="2006250"/>
            <a:ext cx="8839201" cy="2696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16" name="Google Shape;416;p68"/>
          <p:cNvPicPr preferRelativeResize="0"/>
          <p:nvPr/>
        </p:nvPicPr>
        <p:blipFill>
          <a:blip r:embed="rId3">
            <a:alphaModFix/>
          </a:blip>
          <a:stretch>
            <a:fillRect/>
          </a:stretch>
        </p:blipFill>
        <p:spPr>
          <a:xfrm>
            <a:off x="152400" y="2006250"/>
            <a:ext cx="7918362" cy="29848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ADD atau COPY dari file source, pertama Docker akan membaca file yang bernama .dockerignore</a:t>
            </a:r>
            <a:endParaRPr/>
          </a:p>
          <a:p>
            <a:pPr indent="-311150" lvl="0" marL="457200" rtl="0" algn="l">
              <a:spcBef>
                <a:spcPts val="0"/>
              </a:spcBef>
              <a:spcAft>
                <a:spcPts val="0"/>
              </a:spcAft>
              <a:buSzPts val="1300"/>
              <a:buChar char="●"/>
            </a:pPr>
            <a:r>
              <a:rPr lang="id"/>
              <a:t>File .dockerignore ini seperti file .gitignore, dimana kita bisa menyebutkan file-file apa saja yang ingin kita ignore (hiraukan)</a:t>
            </a:r>
            <a:endParaRPr/>
          </a:p>
          <a:p>
            <a:pPr indent="-311150" lvl="0" marL="457200" rtl="0" algn="l">
              <a:spcBef>
                <a:spcPts val="0"/>
              </a:spcBef>
              <a:spcAft>
                <a:spcPts val="0"/>
              </a:spcAft>
              <a:buSzPts val="1300"/>
              <a:buChar char="●"/>
            </a:pPr>
            <a:r>
              <a:rPr lang="id"/>
              <a:t>Artinya jika ada file yang kita sebut di dalam file .dockerignore, secara otomatis file tersebut tidak aka di ADD atau di COPY</a:t>
            </a:r>
            <a:endParaRPr/>
          </a:p>
          <a:p>
            <a:pPr indent="-311150" lvl="0" marL="457200" rtl="0" algn="l">
              <a:spcBef>
                <a:spcPts val="0"/>
              </a:spcBef>
              <a:spcAft>
                <a:spcPts val="0"/>
              </a:spcAft>
              <a:buSzPts val="1300"/>
              <a:buChar char="●"/>
            </a:pPr>
            <a:r>
              <a:rPr lang="id"/>
              <a:t>File .dockerignore juga mendukung ignore folder atau menggunakan regular expression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.dockerignore File</a:t>
            </a:r>
            <a:endParaRPr/>
          </a:p>
        </p:txBody>
      </p:sp>
      <p:pic>
        <p:nvPicPr>
          <p:cNvPr id="433" name="Google Shape;433;p71"/>
          <p:cNvPicPr preferRelativeResize="0"/>
          <p:nvPr/>
        </p:nvPicPr>
        <p:blipFill>
          <a:blip r:embed="rId3">
            <a:alphaModFix/>
          </a:blip>
          <a:stretch>
            <a:fillRect/>
          </a:stretch>
        </p:blipFill>
        <p:spPr>
          <a:xfrm>
            <a:off x="152400" y="2006250"/>
            <a:ext cx="6722254"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Dockerfile</a:t>
            </a:r>
            <a:endParaRPr/>
          </a:p>
        </p:txBody>
      </p:sp>
      <p:pic>
        <p:nvPicPr>
          <p:cNvPr id="439" name="Google Shape;439;p72"/>
          <p:cNvPicPr preferRelativeResize="0"/>
          <p:nvPr/>
        </p:nvPicPr>
        <p:blipFill>
          <a:blip r:embed="rId3">
            <a:alphaModFix/>
          </a:blip>
          <a:stretch>
            <a:fillRect/>
          </a:stretch>
        </p:blipFill>
        <p:spPr>
          <a:xfrm>
            <a:off x="152400" y="2006250"/>
            <a:ext cx="8839202" cy="270536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45" name="Google Shape;445;p73"/>
          <p:cNvPicPr preferRelativeResize="0"/>
          <p:nvPr/>
        </p:nvPicPr>
        <p:blipFill>
          <a:blip r:embed="rId3">
            <a:alphaModFix/>
          </a:blip>
          <a:stretch>
            <a:fillRect/>
          </a:stretch>
        </p:blipFill>
        <p:spPr>
          <a:xfrm>
            <a:off x="152400" y="2006250"/>
            <a:ext cx="7785230" cy="2984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Dockerfile</a:t>
            </a:r>
            <a:endParaRPr/>
          </a:p>
          <a:p>
            <a:pPr indent="-311150" lvl="0" marL="457200" rtl="0" algn="l">
              <a:spcBef>
                <a:spcPts val="0"/>
              </a:spcBef>
              <a:spcAft>
                <a:spcPts val="0"/>
              </a:spcAft>
              <a:buSzPts val="1300"/>
              <a:buChar char="●"/>
            </a:pPr>
            <a:r>
              <a:rPr lang="id"/>
              <a:t>Dockerfile Format</a:t>
            </a:r>
            <a:endParaRPr/>
          </a:p>
          <a:p>
            <a:pPr indent="-311150" lvl="0" marL="457200" rtl="0" algn="l">
              <a:spcBef>
                <a:spcPts val="0"/>
              </a:spcBef>
              <a:spcAft>
                <a:spcPts val="0"/>
              </a:spcAft>
              <a:buSzPts val="1300"/>
              <a:buChar char="●"/>
            </a:pPr>
            <a:r>
              <a:rPr lang="id"/>
              <a:t>From Instruction</a:t>
            </a:r>
            <a:endParaRPr/>
          </a:p>
          <a:p>
            <a:pPr indent="-311150" lvl="0" marL="457200" rtl="0" algn="l">
              <a:spcBef>
                <a:spcPts val="0"/>
              </a:spcBef>
              <a:spcAft>
                <a:spcPts val="0"/>
              </a:spcAft>
              <a:buSzPts val="1300"/>
              <a:buChar char="●"/>
            </a:pPr>
            <a:r>
              <a:rPr lang="id"/>
              <a:t>Label Instruction</a:t>
            </a:r>
            <a:endParaRPr/>
          </a:p>
          <a:p>
            <a:pPr indent="-311150" lvl="0" marL="457200" rtl="0" algn="l">
              <a:spcBef>
                <a:spcPts val="0"/>
              </a:spcBef>
              <a:spcAft>
                <a:spcPts val="0"/>
              </a:spcAft>
              <a:buSzPts val="1300"/>
              <a:buChar char="●"/>
            </a:pPr>
            <a:r>
              <a:rPr lang="id"/>
              <a:t>Expose Instruction</a:t>
            </a:r>
            <a:endParaRPr/>
          </a:p>
          <a:p>
            <a:pPr indent="-311150" lvl="0" marL="457200" rtl="0" algn="l">
              <a:spcBef>
                <a:spcPts val="0"/>
              </a:spcBef>
              <a:spcAft>
                <a:spcPts val="0"/>
              </a:spcAft>
              <a:buSzPts val="1300"/>
              <a:buChar char="●"/>
            </a:pPr>
            <a:r>
              <a:rPr lang="id"/>
              <a:t>Environment Variable Instruction</a:t>
            </a:r>
            <a:endParaRPr/>
          </a:p>
          <a:p>
            <a:pPr indent="-311150" lvl="0" marL="457200" rtl="0" algn="l">
              <a:spcBef>
                <a:spcPts val="0"/>
              </a:spcBef>
              <a:spcAft>
                <a:spcPts val="0"/>
              </a:spcAft>
              <a:buSzPts val="1300"/>
              <a:buChar char="●"/>
            </a:pPr>
            <a:r>
              <a:rPr lang="id"/>
              <a:t>Entrypoint Instruction</a:t>
            </a:r>
            <a:endParaRPr/>
          </a:p>
          <a:p>
            <a:pPr indent="-311150" lvl="0" marL="457200" rtl="0" algn="l">
              <a:spcBef>
                <a:spcPts val="0"/>
              </a:spcBef>
              <a:spcAft>
                <a:spcPts val="0"/>
              </a:spcAft>
              <a:buSzPts val="1300"/>
              <a:buChar char="●"/>
            </a:pPr>
            <a:r>
              <a:rPr lang="id"/>
              <a:t>Volume Instruction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Logs</a:t>
            </a:r>
            <a:endParaRPr/>
          </a:p>
        </p:txBody>
      </p:sp>
      <p:pic>
        <p:nvPicPr>
          <p:cNvPr id="451" name="Google Shape;451;p74"/>
          <p:cNvPicPr preferRelativeResize="0"/>
          <p:nvPr/>
        </p:nvPicPr>
        <p:blipFill>
          <a:blip r:embed="rId3">
            <a:alphaModFix/>
          </a:blip>
          <a:stretch>
            <a:fillRect/>
          </a:stretch>
        </p:blipFill>
        <p:spPr>
          <a:xfrm>
            <a:off x="152400" y="2006250"/>
            <a:ext cx="8839203" cy="239707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
        <p:nvSpPr>
          <p:cNvPr id="462" name="Google Shape;462;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EXPOSE adalah instruksi untuk memberitahu bahwa container akan listen port pada nomor dan protocol tertentu</a:t>
            </a:r>
            <a:endParaRPr/>
          </a:p>
          <a:p>
            <a:pPr indent="-311150" lvl="0" marL="457200" rtl="0" algn="l">
              <a:spcBef>
                <a:spcPts val="0"/>
              </a:spcBef>
              <a:spcAft>
                <a:spcPts val="0"/>
              </a:spcAft>
              <a:buSzPts val="1300"/>
              <a:buChar char="●"/>
            </a:pPr>
            <a:r>
              <a:rPr lang="id"/>
              <a:t>Instruksi EXPOSE tidak akan mempublish port apapun sebenarnya, Instruksi EXPOSE hanya digunakan sebagai dokumentasi untuk memberitahu yang membuat Docker Container, bahwa Docker Image ini akan menggunakan port tertentu ketika dijalankan menjadi Docker Container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 Format</a:t>
            </a:r>
            <a:endParaRPr/>
          </a:p>
        </p:txBody>
      </p:sp>
      <p:sp>
        <p:nvSpPr>
          <p:cNvPr id="468" name="Google Shape;468;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EXPOSE :</a:t>
            </a:r>
            <a:endParaRPr/>
          </a:p>
          <a:p>
            <a:pPr indent="-311150" lvl="0" marL="457200" rtl="0" algn="l">
              <a:spcBef>
                <a:spcPts val="0"/>
              </a:spcBef>
              <a:spcAft>
                <a:spcPts val="0"/>
              </a:spcAft>
              <a:buSzPts val="1300"/>
              <a:buChar char="●"/>
            </a:pPr>
            <a:r>
              <a:rPr lang="id"/>
              <a:t>EXPOSE port # default nya menggunakan TCP</a:t>
            </a:r>
            <a:endParaRPr/>
          </a:p>
          <a:p>
            <a:pPr indent="-311150" lvl="0" marL="457200" rtl="0" algn="l">
              <a:spcBef>
                <a:spcPts val="0"/>
              </a:spcBef>
              <a:spcAft>
                <a:spcPts val="0"/>
              </a:spcAft>
              <a:buSzPts val="1300"/>
              <a:buChar char="●"/>
            </a:pPr>
            <a:r>
              <a:rPr lang="id"/>
              <a:t>EXPOSE port/tcp</a:t>
            </a:r>
            <a:endParaRPr/>
          </a:p>
          <a:p>
            <a:pPr indent="-311150" lvl="0" marL="457200" rtl="0" algn="l">
              <a:spcBef>
                <a:spcPts val="0"/>
              </a:spcBef>
              <a:spcAft>
                <a:spcPts val="0"/>
              </a:spcAft>
              <a:buSzPts val="1300"/>
              <a:buChar char="●"/>
            </a:pPr>
            <a:r>
              <a:rPr lang="id"/>
              <a:t>EXPOSE port/udp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a:t>
            </a:r>
            <a:endParaRPr/>
          </a:p>
        </p:txBody>
      </p:sp>
      <p:sp>
        <p:nvSpPr>
          <p:cNvPr id="474" name="Google Shape;474;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https://gist.github.com/khannedy/166be48cabb637b5beefc4e7998f2c7e</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Expose Instruction</a:t>
            </a:r>
            <a:endParaRPr/>
          </a:p>
        </p:txBody>
      </p:sp>
      <p:pic>
        <p:nvPicPr>
          <p:cNvPr id="480" name="Google Shape;480;p79"/>
          <p:cNvPicPr preferRelativeResize="0"/>
          <p:nvPr/>
        </p:nvPicPr>
        <p:blipFill>
          <a:blip r:embed="rId3">
            <a:alphaModFix/>
          </a:blip>
          <a:stretch>
            <a:fillRect/>
          </a:stretch>
        </p:blipFill>
        <p:spPr>
          <a:xfrm>
            <a:off x="152400" y="2006250"/>
            <a:ext cx="8640353" cy="29848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86" name="Google Shape;486;p80"/>
          <p:cNvPicPr preferRelativeResize="0"/>
          <p:nvPr/>
        </p:nvPicPr>
        <p:blipFill>
          <a:blip r:embed="rId3">
            <a:alphaModFix/>
          </a:blip>
          <a:stretch>
            <a:fillRect/>
          </a:stretch>
        </p:blipFill>
        <p:spPr>
          <a:xfrm>
            <a:off x="152400" y="2006250"/>
            <a:ext cx="8004113" cy="29848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492" name="Google Shape;492;p81"/>
          <p:cNvPicPr preferRelativeResize="0"/>
          <p:nvPr/>
        </p:nvPicPr>
        <p:blipFill>
          <a:blip r:embed="rId3">
            <a:alphaModFix/>
          </a:blip>
          <a:stretch>
            <a:fillRect/>
          </a:stretch>
        </p:blipFill>
        <p:spPr>
          <a:xfrm>
            <a:off x="152400" y="2006250"/>
            <a:ext cx="8839197" cy="545316"/>
          </a:xfrm>
          <a:prstGeom prst="rect">
            <a:avLst/>
          </a:prstGeom>
          <a:noFill/>
          <a:ln>
            <a:noFill/>
          </a:ln>
        </p:spPr>
      </p:pic>
      <p:pic>
        <p:nvPicPr>
          <p:cNvPr id="493" name="Google Shape;493;p81"/>
          <p:cNvPicPr preferRelativeResize="0"/>
          <p:nvPr/>
        </p:nvPicPr>
        <p:blipFill>
          <a:blip r:embed="rId4">
            <a:alphaModFix/>
          </a:blip>
          <a:stretch>
            <a:fillRect/>
          </a:stretch>
        </p:blipFill>
        <p:spPr>
          <a:xfrm>
            <a:off x="152400" y="2703966"/>
            <a:ext cx="8839200" cy="192486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499" name="Google Shape;499;p82"/>
          <p:cNvPicPr preferRelativeResize="0"/>
          <p:nvPr/>
        </p:nvPicPr>
        <p:blipFill>
          <a:blip r:embed="rId3">
            <a:alphaModFix/>
          </a:blip>
          <a:stretch>
            <a:fillRect/>
          </a:stretch>
        </p:blipFill>
        <p:spPr>
          <a:xfrm>
            <a:off x="152400" y="2006250"/>
            <a:ext cx="8839199" cy="177501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
        <p:nvSpPr>
          <p:cNvPr id="510" name="Google Shape;510;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ENV adalah instruksi yang digunakan untuk mengubah environment variable, baik itu ketika tahapan build atau ketika jalan dalam Docker Container</a:t>
            </a:r>
            <a:endParaRPr/>
          </a:p>
          <a:p>
            <a:pPr indent="-311150" lvl="0" marL="457200" rtl="0" algn="l">
              <a:spcBef>
                <a:spcPts val="0"/>
              </a:spcBef>
              <a:spcAft>
                <a:spcPts val="0"/>
              </a:spcAft>
              <a:buSzPts val="1300"/>
              <a:buChar char="●"/>
            </a:pPr>
            <a:r>
              <a:rPr lang="id"/>
              <a:t>ENV yang sudah di definisikan di dalam Dockerfile bisa digunakan kembali dengan menggunakan sintaks ${NAMA_ENV}</a:t>
            </a:r>
            <a:endParaRPr/>
          </a:p>
          <a:p>
            <a:pPr indent="-311150" lvl="0" marL="457200" rtl="0" algn="l">
              <a:spcBef>
                <a:spcPts val="0"/>
              </a:spcBef>
              <a:spcAft>
                <a:spcPts val="0"/>
              </a:spcAft>
              <a:buSzPts val="1300"/>
              <a:buChar char="●"/>
            </a:pPr>
            <a:r>
              <a:rPr lang="id"/>
              <a:t>Environment Variable yang dibuat menggunakan instruksi ENV disimpan di dalam Docker Image dan bisa dilihat menggunakan perintah docker image inspect</a:t>
            </a:r>
            <a:endParaRPr/>
          </a:p>
          <a:p>
            <a:pPr indent="-311150" lvl="0" marL="457200" rtl="0" algn="l">
              <a:spcBef>
                <a:spcPts val="0"/>
              </a:spcBef>
              <a:spcAft>
                <a:spcPts val="0"/>
              </a:spcAft>
              <a:buSzPts val="1300"/>
              <a:buChar char="●"/>
            </a:pPr>
            <a:r>
              <a:rPr lang="id"/>
              <a:t>Selain itu, environment variable juga bisa diganti nilainya ketika pembuatan Docker Container dengan perintah docker container create --env key=value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 Format</a:t>
            </a:r>
            <a:endParaRPr/>
          </a:p>
        </p:txBody>
      </p:sp>
      <p:sp>
        <p:nvSpPr>
          <p:cNvPr id="516" name="Google Shape;516;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ENV :</a:t>
            </a:r>
            <a:endParaRPr/>
          </a:p>
          <a:p>
            <a:pPr indent="-311150" lvl="0" marL="457200" rtl="0" algn="l">
              <a:spcBef>
                <a:spcPts val="0"/>
              </a:spcBef>
              <a:spcAft>
                <a:spcPts val="0"/>
              </a:spcAft>
              <a:buSzPts val="1300"/>
              <a:buChar char="●"/>
            </a:pPr>
            <a:r>
              <a:rPr lang="id"/>
              <a:t>ENV key=value </a:t>
            </a:r>
            <a:endParaRPr/>
          </a:p>
          <a:p>
            <a:pPr indent="-311150" lvl="0" marL="457200" rtl="0" algn="l">
              <a:spcBef>
                <a:spcPts val="0"/>
              </a:spcBef>
              <a:spcAft>
                <a:spcPts val="0"/>
              </a:spcAft>
              <a:buSzPts val="1300"/>
              <a:buChar char="●"/>
            </a:pPr>
            <a:r>
              <a:rPr lang="id"/>
              <a:t>ENV ke1=value1 key2=value2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 dengan Port</a:t>
            </a:r>
            <a:endParaRPr/>
          </a:p>
        </p:txBody>
      </p:sp>
      <p:sp>
        <p:nvSpPr>
          <p:cNvPr id="522" name="Google Shape;52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https://gist.github.com/khannedy/e8574fdd9bebfb433a256e7e89f1d5ca</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ENV Instruction</a:t>
            </a:r>
            <a:endParaRPr/>
          </a:p>
        </p:txBody>
      </p:sp>
      <p:pic>
        <p:nvPicPr>
          <p:cNvPr id="528" name="Google Shape;528;p87"/>
          <p:cNvPicPr preferRelativeResize="0"/>
          <p:nvPr/>
        </p:nvPicPr>
        <p:blipFill>
          <a:blip r:embed="rId3">
            <a:alphaModFix/>
          </a:blip>
          <a:stretch>
            <a:fillRect/>
          </a:stretch>
        </p:blipFill>
        <p:spPr>
          <a:xfrm>
            <a:off x="152400" y="2006250"/>
            <a:ext cx="8505700"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34" name="Google Shape;534;p88"/>
          <p:cNvPicPr preferRelativeResize="0"/>
          <p:nvPr/>
        </p:nvPicPr>
        <p:blipFill>
          <a:blip r:embed="rId3">
            <a:alphaModFix/>
          </a:blip>
          <a:stretch>
            <a:fillRect/>
          </a:stretch>
        </p:blipFill>
        <p:spPr>
          <a:xfrm>
            <a:off x="152400" y="2006250"/>
            <a:ext cx="8249631" cy="298485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540" name="Google Shape;540;p89"/>
          <p:cNvPicPr preferRelativeResize="0"/>
          <p:nvPr/>
        </p:nvPicPr>
        <p:blipFill>
          <a:blip r:embed="rId3">
            <a:alphaModFix/>
          </a:blip>
          <a:stretch>
            <a:fillRect/>
          </a:stretch>
        </p:blipFill>
        <p:spPr>
          <a:xfrm>
            <a:off x="152400" y="2006250"/>
            <a:ext cx="8839202" cy="523805"/>
          </a:xfrm>
          <a:prstGeom prst="rect">
            <a:avLst/>
          </a:prstGeom>
          <a:noFill/>
          <a:ln>
            <a:noFill/>
          </a:ln>
        </p:spPr>
      </p:pic>
      <p:pic>
        <p:nvPicPr>
          <p:cNvPr id="541" name="Google Shape;541;p89"/>
          <p:cNvPicPr preferRelativeResize="0"/>
          <p:nvPr/>
        </p:nvPicPr>
        <p:blipFill>
          <a:blip r:embed="rId4">
            <a:alphaModFix/>
          </a:blip>
          <a:stretch>
            <a:fillRect/>
          </a:stretch>
        </p:blipFill>
        <p:spPr>
          <a:xfrm>
            <a:off x="152400" y="2682455"/>
            <a:ext cx="7168040" cy="230864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47" name="Google Shape;547;p90"/>
          <p:cNvPicPr preferRelativeResize="0"/>
          <p:nvPr/>
        </p:nvPicPr>
        <p:blipFill>
          <a:blip r:embed="rId3">
            <a:alphaModFix/>
          </a:blip>
          <a:stretch>
            <a:fillRect/>
          </a:stretch>
        </p:blipFill>
        <p:spPr>
          <a:xfrm>
            <a:off x="152400" y="2006250"/>
            <a:ext cx="8839200" cy="198431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
        <p:nvSpPr>
          <p:cNvPr id="558" name="Google Shape;558;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VOLUME merupakan instruksi yang digunakan untuk membuat volume secara otomatis ketika kita membuat Docker Container</a:t>
            </a:r>
            <a:endParaRPr/>
          </a:p>
          <a:p>
            <a:pPr indent="-311150" lvl="0" marL="457200" rtl="0" algn="l">
              <a:spcBef>
                <a:spcPts val="0"/>
              </a:spcBef>
              <a:spcAft>
                <a:spcPts val="0"/>
              </a:spcAft>
              <a:buSzPts val="1300"/>
              <a:buChar char="●"/>
            </a:pPr>
            <a:r>
              <a:rPr lang="id"/>
              <a:t>Semua file yang terdapat di volume secara otomatis akan otomatis di copy ke Docker Volume, walaupun kita tidak membuat Docker Volume ketika membuat Docker Container nya</a:t>
            </a:r>
            <a:endParaRPr/>
          </a:p>
          <a:p>
            <a:pPr indent="-311150" lvl="0" marL="457200" rtl="0" algn="l">
              <a:spcBef>
                <a:spcPts val="0"/>
              </a:spcBef>
              <a:spcAft>
                <a:spcPts val="0"/>
              </a:spcAft>
              <a:buSzPts val="1300"/>
              <a:buChar char="●"/>
            </a:pPr>
            <a:r>
              <a:rPr lang="id"/>
              <a:t>Ini sangat cocok pada kasus ketika aplikasi kita misal menyimpan data di dalam file, sehingga data bisa secara otomatis aman berada di Docker Volume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 Format</a:t>
            </a:r>
            <a:endParaRPr/>
          </a:p>
        </p:txBody>
      </p:sp>
      <p:sp>
        <p:nvSpPr>
          <p:cNvPr id="564" name="Google Shape;564;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VOLUME :</a:t>
            </a:r>
            <a:endParaRPr/>
          </a:p>
          <a:p>
            <a:pPr indent="-311150" lvl="0" marL="457200" rtl="0" algn="l">
              <a:spcBef>
                <a:spcPts val="0"/>
              </a:spcBef>
              <a:spcAft>
                <a:spcPts val="0"/>
              </a:spcAft>
              <a:buSzPts val="1300"/>
              <a:buChar char="●"/>
            </a:pPr>
            <a:r>
              <a:rPr lang="id"/>
              <a:t>VOLUME /lokasi/folder</a:t>
            </a:r>
            <a:endParaRPr/>
          </a:p>
          <a:p>
            <a:pPr indent="-311150" lvl="0" marL="457200" rtl="0" algn="l">
              <a:spcBef>
                <a:spcPts val="0"/>
              </a:spcBef>
              <a:spcAft>
                <a:spcPts val="0"/>
              </a:spcAft>
              <a:buSzPts val="1300"/>
              <a:buChar char="●"/>
            </a:pPr>
            <a:r>
              <a:rPr lang="id"/>
              <a:t>VOLUME /lokasi/folder1 /lokasi/folder2 …</a:t>
            </a:r>
            <a:endParaRPr/>
          </a:p>
          <a:p>
            <a:pPr indent="-311150" lvl="0" marL="457200" rtl="0" algn="l">
              <a:spcBef>
                <a:spcPts val="0"/>
              </a:spcBef>
              <a:spcAft>
                <a:spcPts val="0"/>
              </a:spcAft>
              <a:buSzPts val="1300"/>
              <a:buChar char="●"/>
            </a:pPr>
            <a:r>
              <a:rPr lang="id"/>
              <a:t>VOLUME [“/lokasi/folder1”, “/lokasi/folder2”,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kelas Docker Dasar, kita sudah banyak belajar bagaimana cara kerja Docker, dari menggunakan Docker Image, sampai membuat Docker Container</a:t>
            </a:r>
            <a:endParaRPr/>
          </a:p>
          <a:p>
            <a:pPr indent="-311150" lvl="0" marL="457200" rtl="0" algn="l">
              <a:spcBef>
                <a:spcPts val="0"/>
              </a:spcBef>
              <a:spcAft>
                <a:spcPts val="0"/>
              </a:spcAft>
              <a:buSzPts val="1300"/>
              <a:buChar char="●"/>
            </a:pPr>
            <a:r>
              <a:rPr lang="id"/>
              <a:t>Sekarang bagaimana jika kita ingin membuat Docker Image sendiri?</a:t>
            </a:r>
            <a:endParaRPr/>
          </a:p>
          <a:p>
            <a:pPr indent="-311150" lvl="0" marL="457200" rtl="0" algn="l">
              <a:spcBef>
                <a:spcPts val="0"/>
              </a:spcBef>
              <a:spcAft>
                <a:spcPts val="0"/>
              </a:spcAft>
              <a:buSzPts val="1300"/>
              <a:buChar char="●"/>
            </a:pPr>
            <a:r>
              <a:rPr lang="id"/>
              <a:t>Pembuatan Docker Image bisa dilakukan dengan menggunakan instruksi yang kita simpan di dalam file Dockerfile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dengan Write File</a:t>
            </a:r>
            <a:endParaRPr/>
          </a:p>
        </p:txBody>
      </p:sp>
      <p:sp>
        <p:nvSpPr>
          <p:cNvPr id="570" name="Google Shape;57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https://gist.github.com/khannedy/d788b386297caf04b39640bec43f3131</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Volume Instruction</a:t>
            </a:r>
            <a:endParaRPr/>
          </a:p>
        </p:txBody>
      </p:sp>
      <p:pic>
        <p:nvPicPr>
          <p:cNvPr id="576" name="Google Shape;576;p95"/>
          <p:cNvPicPr preferRelativeResize="0"/>
          <p:nvPr/>
        </p:nvPicPr>
        <p:blipFill>
          <a:blip r:embed="rId3">
            <a:alphaModFix/>
          </a:blip>
          <a:stretch>
            <a:fillRect/>
          </a:stretch>
        </p:blipFill>
        <p:spPr>
          <a:xfrm>
            <a:off x="152400" y="2006250"/>
            <a:ext cx="7246298" cy="2984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82" name="Google Shape;582;p96"/>
          <p:cNvPicPr preferRelativeResize="0"/>
          <p:nvPr/>
        </p:nvPicPr>
        <p:blipFill>
          <a:blip r:embed="rId3">
            <a:alphaModFix/>
          </a:blip>
          <a:stretch>
            <a:fillRect/>
          </a:stretch>
        </p:blipFill>
        <p:spPr>
          <a:xfrm>
            <a:off x="152400" y="2006250"/>
            <a:ext cx="8085944" cy="29848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588" name="Google Shape;588;p97"/>
          <p:cNvPicPr preferRelativeResize="0"/>
          <p:nvPr/>
        </p:nvPicPr>
        <p:blipFill>
          <a:blip r:embed="rId3">
            <a:alphaModFix/>
          </a:blip>
          <a:stretch>
            <a:fillRect/>
          </a:stretch>
        </p:blipFill>
        <p:spPr>
          <a:xfrm>
            <a:off x="152400" y="2006250"/>
            <a:ext cx="8839199" cy="607623"/>
          </a:xfrm>
          <a:prstGeom prst="rect">
            <a:avLst/>
          </a:prstGeom>
          <a:noFill/>
          <a:ln>
            <a:noFill/>
          </a:ln>
        </p:spPr>
      </p:pic>
      <p:pic>
        <p:nvPicPr>
          <p:cNvPr id="589" name="Google Shape;589;p97"/>
          <p:cNvPicPr preferRelativeResize="0"/>
          <p:nvPr/>
        </p:nvPicPr>
        <p:blipFill>
          <a:blip r:embed="rId4">
            <a:alphaModFix/>
          </a:blip>
          <a:stretch>
            <a:fillRect/>
          </a:stretch>
        </p:blipFill>
        <p:spPr>
          <a:xfrm>
            <a:off x="152400" y="2766273"/>
            <a:ext cx="8839198" cy="186353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95" name="Google Shape;595;p98"/>
          <p:cNvPicPr preferRelativeResize="0"/>
          <p:nvPr/>
        </p:nvPicPr>
        <p:blipFill>
          <a:blip r:embed="rId3">
            <a:alphaModFix/>
          </a:blip>
          <a:stretch>
            <a:fillRect/>
          </a:stretch>
        </p:blipFill>
        <p:spPr>
          <a:xfrm>
            <a:off x="152400" y="2006250"/>
            <a:ext cx="7696888"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601" name="Google Shape;601;p99"/>
          <p:cNvPicPr preferRelativeResize="0"/>
          <p:nvPr/>
        </p:nvPicPr>
        <p:blipFill>
          <a:blip r:embed="rId3">
            <a:alphaModFix/>
          </a:blip>
          <a:stretch>
            <a:fillRect/>
          </a:stretch>
        </p:blipFill>
        <p:spPr>
          <a:xfrm>
            <a:off x="152400" y="2006250"/>
            <a:ext cx="8839197" cy="719763"/>
          </a:xfrm>
          <a:prstGeom prst="rect">
            <a:avLst/>
          </a:prstGeom>
          <a:noFill/>
          <a:ln>
            <a:noFill/>
          </a:ln>
        </p:spPr>
      </p:pic>
      <p:pic>
        <p:nvPicPr>
          <p:cNvPr id="602" name="Google Shape;602;p99"/>
          <p:cNvPicPr preferRelativeResize="0"/>
          <p:nvPr/>
        </p:nvPicPr>
        <p:blipFill>
          <a:blip r:embed="rId4">
            <a:alphaModFix/>
          </a:blip>
          <a:stretch>
            <a:fillRect/>
          </a:stretch>
        </p:blipFill>
        <p:spPr>
          <a:xfrm>
            <a:off x="152400" y="2878413"/>
            <a:ext cx="6729820" cy="21126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Volume</a:t>
            </a:r>
            <a:endParaRPr/>
          </a:p>
        </p:txBody>
      </p:sp>
      <p:pic>
        <p:nvPicPr>
          <p:cNvPr id="608" name="Google Shape;608;p100"/>
          <p:cNvPicPr preferRelativeResize="0"/>
          <p:nvPr/>
        </p:nvPicPr>
        <p:blipFill>
          <a:blip r:embed="rId3">
            <a:alphaModFix/>
          </a:blip>
          <a:stretch>
            <a:fillRect/>
          </a:stretch>
        </p:blipFill>
        <p:spPr>
          <a:xfrm>
            <a:off x="152400" y="2006250"/>
            <a:ext cx="8437176"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
        <p:nvSpPr>
          <p:cNvPr id="619" name="Google Shape;619;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WORKDIR adalah instruksi untuk menentukan direktori / folder untuk menjalankan instruksi RUN, CMD, ENTRYPOINT, COPY dan ADD</a:t>
            </a:r>
            <a:endParaRPr/>
          </a:p>
          <a:p>
            <a:pPr indent="-311150" lvl="0" marL="457200" rtl="0" algn="l">
              <a:spcBef>
                <a:spcPts val="0"/>
              </a:spcBef>
              <a:spcAft>
                <a:spcPts val="0"/>
              </a:spcAft>
              <a:buSzPts val="1300"/>
              <a:buChar char="●"/>
            </a:pPr>
            <a:r>
              <a:rPr lang="id"/>
              <a:t>Jika WORKDIR tidak ada, secara otomatis direktorinya akan dibuat, dan selanjutnya setelah kita tentukan lokasi WORKDIR nya, direktori tersebut dijadikan tempat menjalankan instruksi selanjutnya</a:t>
            </a:r>
            <a:endParaRPr/>
          </a:p>
          <a:p>
            <a:pPr indent="-311150" lvl="0" marL="457200" rtl="0" algn="l">
              <a:spcBef>
                <a:spcPts val="0"/>
              </a:spcBef>
              <a:spcAft>
                <a:spcPts val="0"/>
              </a:spcAft>
              <a:buSzPts val="1300"/>
              <a:buChar char="●"/>
            </a:pPr>
            <a:r>
              <a:rPr lang="id"/>
              <a:t>Jika lokasi WORKDIR adalah relative path, maka secara otomatis dia akan masuk ke direktori dari WORKDIR sebelumnya</a:t>
            </a:r>
            <a:endParaRPr/>
          </a:p>
          <a:p>
            <a:pPr indent="-311150" lvl="0" marL="457200" rtl="0" algn="l">
              <a:spcBef>
                <a:spcPts val="0"/>
              </a:spcBef>
              <a:spcAft>
                <a:spcPts val="0"/>
              </a:spcAft>
              <a:buSzPts val="1300"/>
              <a:buChar char="●"/>
            </a:pPr>
            <a:r>
              <a:rPr lang="id"/>
              <a:t>WORKDIR juga bisa digunakan sebagai path untuk lokasi pertama kali ketika kita masuk ke dalam Docker Container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 Format</a:t>
            </a:r>
            <a:endParaRPr/>
          </a:p>
        </p:txBody>
      </p:sp>
      <p:sp>
        <p:nvSpPr>
          <p:cNvPr id="625" name="Google Shape;625;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WORKDIR :</a:t>
            </a:r>
            <a:endParaRPr/>
          </a:p>
          <a:p>
            <a:pPr indent="-311150" lvl="0" marL="457200" rtl="0" algn="l">
              <a:spcBef>
                <a:spcPts val="0"/>
              </a:spcBef>
              <a:spcAft>
                <a:spcPts val="0"/>
              </a:spcAft>
              <a:buSzPts val="1300"/>
              <a:buChar char="●"/>
            </a:pPr>
            <a:r>
              <a:rPr lang="id"/>
              <a:t>WORKDIR /app # artinya working directory nya adalah /app</a:t>
            </a:r>
            <a:endParaRPr/>
          </a:p>
          <a:p>
            <a:pPr indent="-311150" lvl="0" marL="457200" rtl="0" algn="l">
              <a:spcBef>
                <a:spcPts val="0"/>
              </a:spcBef>
              <a:spcAft>
                <a:spcPts val="0"/>
              </a:spcAft>
              <a:buSzPts val="1300"/>
              <a:buChar char="●"/>
            </a:pPr>
            <a:r>
              <a:rPr lang="id"/>
              <a:t>WORKDIR docker # sekarang working directory nya adalah /app/docker</a:t>
            </a:r>
            <a:endParaRPr/>
          </a:p>
          <a:p>
            <a:pPr indent="-311150" lvl="0" marL="457200" rtl="0" algn="l">
              <a:spcBef>
                <a:spcPts val="0"/>
              </a:spcBef>
              <a:spcAft>
                <a:spcPts val="0"/>
              </a:spcAft>
              <a:buSzPts val="1300"/>
              <a:buChar char="●"/>
            </a:pPr>
            <a:r>
              <a:rPr lang="id"/>
              <a:t>WORKDIR /home/app # sekarang working directory nya adalah /home/app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Dockerfile adalah file text yang berisi semua perintah yang bisa kita gunakan untuk membuat sebuah Docker Image</a:t>
            </a:r>
            <a:endParaRPr/>
          </a:p>
          <a:p>
            <a:pPr indent="-311150" lvl="0" marL="457200" rtl="0" algn="l">
              <a:spcBef>
                <a:spcPts val="0"/>
              </a:spcBef>
              <a:spcAft>
                <a:spcPts val="0"/>
              </a:spcAft>
              <a:buSzPts val="1300"/>
              <a:buChar char="●"/>
            </a:pPr>
            <a:r>
              <a:rPr lang="id"/>
              <a:t>Anggap saja semua instruksi untuk, menjalankan aplikasi kita, kita simpan di dalam Dockerfile, nanti Dockerfile tersebut akan dieksekusi sebagai perintah untuk membuat Docker Image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Hello World</a:t>
            </a:r>
            <a:endParaRPr/>
          </a:p>
        </p:txBody>
      </p:sp>
      <p:sp>
        <p:nvSpPr>
          <p:cNvPr id="631" name="Google Shape;631;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https://gist.github.com/khannedy/9262c7784a9ef65ced9dac712822a853</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Working Directory Instruction</a:t>
            </a:r>
            <a:endParaRPr/>
          </a:p>
        </p:txBody>
      </p:sp>
      <p:pic>
        <p:nvPicPr>
          <p:cNvPr id="637" name="Google Shape;637;p105"/>
          <p:cNvPicPr preferRelativeResize="0"/>
          <p:nvPr/>
        </p:nvPicPr>
        <p:blipFill>
          <a:blip r:embed="rId3">
            <a:alphaModFix/>
          </a:blip>
          <a:stretch>
            <a:fillRect/>
          </a:stretch>
        </p:blipFill>
        <p:spPr>
          <a:xfrm>
            <a:off x="152400" y="2006250"/>
            <a:ext cx="8839202" cy="292501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43" name="Google Shape;643;p106"/>
          <p:cNvPicPr preferRelativeResize="0"/>
          <p:nvPr/>
        </p:nvPicPr>
        <p:blipFill>
          <a:blip r:embed="rId3">
            <a:alphaModFix/>
          </a:blip>
          <a:stretch>
            <a:fillRect/>
          </a:stretch>
        </p:blipFill>
        <p:spPr>
          <a:xfrm>
            <a:off x="152400" y="2006250"/>
            <a:ext cx="8150630" cy="2984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49" name="Google Shape;649;p107"/>
          <p:cNvPicPr preferRelativeResize="0"/>
          <p:nvPr/>
        </p:nvPicPr>
        <p:blipFill>
          <a:blip r:embed="rId3">
            <a:alphaModFix/>
          </a:blip>
          <a:stretch>
            <a:fillRect/>
          </a:stretch>
        </p:blipFill>
        <p:spPr>
          <a:xfrm>
            <a:off x="152400" y="2006250"/>
            <a:ext cx="8839200" cy="237885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
        <p:nvSpPr>
          <p:cNvPr id="660" name="Google Shape;660;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USER adalah instruksi yang digunakan untuk mengubah user atau user group ketika Docker Image dijalankan</a:t>
            </a:r>
            <a:endParaRPr/>
          </a:p>
          <a:p>
            <a:pPr indent="-311150" lvl="0" marL="457200" rtl="0" algn="l">
              <a:spcBef>
                <a:spcPts val="0"/>
              </a:spcBef>
              <a:spcAft>
                <a:spcPts val="0"/>
              </a:spcAft>
              <a:buSzPts val="1300"/>
              <a:buChar char="●"/>
            </a:pPr>
            <a:r>
              <a:rPr lang="id"/>
              <a:t>Secara default, Docker akan menggunakan user root, namun pada beberapa kasus, mungkin ada aplikasi yang tidak ingin jalan dalam user root, maka kita bisa mengubah user nya menggunakan instruksi USER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 Format</a:t>
            </a:r>
            <a:endParaRPr/>
          </a:p>
        </p:txBody>
      </p:sp>
      <p:sp>
        <p:nvSpPr>
          <p:cNvPr id="666" name="Google Shape;666;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USER:</a:t>
            </a:r>
            <a:endParaRPr/>
          </a:p>
          <a:p>
            <a:pPr indent="-311150" lvl="0" marL="457200" rtl="0" algn="l">
              <a:spcBef>
                <a:spcPts val="0"/>
              </a:spcBef>
              <a:spcAft>
                <a:spcPts val="0"/>
              </a:spcAft>
              <a:buSzPts val="1300"/>
              <a:buChar char="●"/>
            </a:pPr>
            <a:r>
              <a:rPr lang="id"/>
              <a:t>USER &lt;user&gt; # mengubah user</a:t>
            </a:r>
            <a:endParaRPr/>
          </a:p>
          <a:p>
            <a:pPr indent="-311150" lvl="0" marL="457200" rtl="0" algn="l">
              <a:spcBef>
                <a:spcPts val="0"/>
              </a:spcBef>
              <a:spcAft>
                <a:spcPts val="0"/>
              </a:spcAft>
              <a:buSzPts val="1300"/>
              <a:buChar char="●"/>
            </a:pPr>
            <a:r>
              <a:rPr lang="id"/>
              <a:t>USER &lt;user&gt;:&lt;group&gt; # mengubah user dan user group</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User Instruction</a:t>
            </a:r>
            <a:endParaRPr/>
          </a:p>
        </p:txBody>
      </p:sp>
      <p:pic>
        <p:nvPicPr>
          <p:cNvPr id="672" name="Google Shape;672;p111"/>
          <p:cNvPicPr preferRelativeResize="0"/>
          <p:nvPr/>
        </p:nvPicPr>
        <p:blipFill>
          <a:blip r:embed="rId3">
            <a:alphaModFix/>
          </a:blip>
          <a:stretch>
            <a:fillRect/>
          </a:stretch>
        </p:blipFill>
        <p:spPr>
          <a:xfrm>
            <a:off x="152400" y="2006250"/>
            <a:ext cx="6465842"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78" name="Google Shape;678;p112"/>
          <p:cNvPicPr preferRelativeResize="0"/>
          <p:nvPr/>
        </p:nvPicPr>
        <p:blipFill>
          <a:blip r:embed="rId3">
            <a:alphaModFix/>
          </a:blip>
          <a:stretch>
            <a:fillRect/>
          </a:stretch>
        </p:blipFill>
        <p:spPr>
          <a:xfrm>
            <a:off x="152400" y="2006250"/>
            <a:ext cx="7356165"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84" name="Google Shape;684;p113"/>
          <p:cNvPicPr preferRelativeResize="0"/>
          <p:nvPr/>
        </p:nvPicPr>
        <p:blipFill>
          <a:blip r:embed="rId3">
            <a:alphaModFix/>
          </a:blip>
          <a:stretch>
            <a:fillRect/>
          </a:stretch>
        </p:blipFill>
        <p:spPr>
          <a:xfrm>
            <a:off x="152400" y="2006250"/>
            <a:ext cx="8839201" cy="26778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Build</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Docker Image dari Dockerfile, kita bisa menggunakan perintah docker build.</a:t>
            </a:r>
            <a:endParaRPr/>
          </a:p>
          <a:p>
            <a:pPr indent="-311150" lvl="0" marL="457200" rtl="0" algn="l">
              <a:spcBef>
                <a:spcPts val="0"/>
              </a:spcBef>
              <a:spcAft>
                <a:spcPts val="0"/>
              </a:spcAft>
              <a:buSzPts val="1300"/>
              <a:buChar char="●"/>
            </a:pPr>
            <a:r>
              <a:rPr lang="id"/>
              <a:t>Saat membuat Docker Image dengan docker build, nama image secara otomatis akan dibuat random, dan biasanya kita ingin menambahkan nama/tag pada image nya, kita bisa mengubahnya dengan menambahkan perintah -t</a:t>
            </a:r>
            <a:endParaRPr/>
          </a:p>
          <a:p>
            <a:pPr indent="-311150" lvl="0" marL="457200" rtl="0" algn="l">
              <a:spcBef>
                <a:spcPts val="0"/>
              </a:spcBef>
              <a:spcAft>
                <a:spcPts val="0"/>
              </a:spcAft>
              <a:buSzPts val="1300"/>
              <a:buChar char="●"/>
            </a:pPr>
            <a:r>
              <a:rPr lang="id"/>
              <a:t>Misal berikut adalah contoh cara menggunakan docker build :</a:t>
            </a:r>
            <a:br>
              <a:rPr lang="id"/>
            </a:br>
            <a:br>
              <a:rPr lang="id"/>
            </a:br>
            <a:r>
              <a:rPr lang="id"/>
              <a:t>docker build -t khannedy/app:1.0.0  folder-dockerfile</a:t>
            </a:r>
            <a:br>
              <a:rPr lang="id"/>
            </a:br>
            <a:r>
              <a:rPr lang="id"/>
              <a:t>docker build -t khannedy/app:1.0.0 -t khannedy/app:latest folder-dockerfile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
        <p:nvSpPr>
          <p:cNvPr id="695" name="Google Shape;695;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ARG merupakan instruksi yang digunakan untuk mendefinisikan variable yang bisa digunakan oleh pengguna untuk dikirim ketika melakukan proses docker build menggunakan perintah --build-arg key=value</a:t>
            </a:r>
            <a:endParaRPr/>
          </a:p>
          <a:p>
            <a:pPr indent="-311150" lvl="0" marL="457200" rtl="0" algn="l">
              <a:spcBef>
                <a:spcPts val="0"/>
              </a:spcBef>
              <a:spcAft>
                <a:spcPts val="0"/>
              </a:spcAft>
              <a:buSzPts val="1300"/>
              <a:buChar char="●"/>
            </a:pPr>
            <a:r>
              <a:rPr lang="id"/>
              <a:t>ARG hanya digunakan pada saat proses build time, artinya ketika berjalan dalam Docker Container, ARG tidak akan digunakan, berbeda dengan ENV yang digunakan ketika berjalan dalam Docker Container</a:t>
            </a:r>
            <a:endParaRPr/>
          </a:p>
          <a:p>
            <a:pPr indent="-311150" lvl="0" marL="457200" rtl="0" algn="l">
              <a:spcBef>
                <a:spcPts val="0"/>
              </a:spcBef>
              <a:spcAft>
                <a:spcPts val="0"/>
              </a:spcAft>
              <a:buSzPts val="1300"/>
              <a:buChar char="●"/>
            </a:pPr>
            <a:r>
              <a:rPr lang="id"/>
              <a:t>Cara mengakses variable dari ARG sama seperti mengakses variable dari ENV, menggunakan ${variable_name}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 Format</a:t>
            </a:r>
            <a:endParaRPr/>
          </a:p>
        </p:txBody>
      </p:sp>
      <p:sp>
        <p:nvSpPr>
          <p:cNvPr id="701" name="Google Shape;701;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ARG:</a:t>
            </a:r>
            <a:endParaRPr/>
          </a:p>
          <a:p>
            <a:pPr indent="-311150" lvl="0" marL="457200" rtl="0" algn="l">
              <a:spcBef>
                <a:spcPts val="0"/>
              </a:spcBef>
              <a:spcAft>
                <a:spcPts val="0"/>
              </a:spcAft>
              <a:buSzPts val="1300"/>
              <a:buChar char="●"/>
            </a:pPr>
            <a:r>
              <a:rPr lang="id"/>
              <a:t>ARG key # membuat argument variable</a:t>
            </a:r>
            <a:endParaRPr/>
          </a:p>
          <a:p>
            <a:pPr indent="-311150" lvl="0" marL="457200" rtl="0" algn="l">
              <a:spcBef>
                <a:spcPts val="0"/>
              </a:spcBef>
              <a:spcAft>
                <a:spcPts val="0"/>
              </a:spcAft>
              <a:buSzPts val="1300"/>
              <a:buChar char="●"/>
            </a:pPr>
            <a:r>
              <a:rPr lang="id"/>
              <a:t>ARG key=defaultvalue # membuat argument variable dengan default value jika tidak diisi</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Instruction</a:t>
            </a:r>
            <a:endParaRPr/>
          </a:p>
        </p:txBody>
      </p:sp>
      <p:pic>
        <p:nvPicPr>
          <p:cNvPr id="707" name="Google Shape;707;p117"/>
          <p:cNvPicPr preferRelativeResize="0"/>
          <p:nvPr/>
        </p:nvPicPr>
        <p:blipFill>
          <a:blip r:embed="rId3">
            <a:alphaModFix/>
          </a:blip>
          <a:stretch>
            <a:fillRect/>
          </a:stretch>
        </p:blipFill>
        <p:spPr>
          <a:xfrm>
            <a:off x="152400" y="2006250"/>
            <a:ext cx="6921528" cy="298485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13" name="Google Shape;713;p118"/>
          <p:cNvPicPr preferRelativeResize="0"/>
          <p:nvPr/>
        </p:nvPicPr>
        <p:blipFill>
          <a:blip r:embed="rId3">
            <a:alphaModFix/>
          </a:blip>
          <a:stretch>
            <a:fillRect/>
          </a:stretch>
        </p:blipFill>
        <p:spPr>
          <a:xfrm>
            <a:off x="152400" y="2006250"/>
            <a:ext cx="7787228" cy="29848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19" name="Google Shape;719;p119"/>
          <p:cNvPicPr preferRelativeResize="0"/>
          <p:nvPr/>
        </p:nvPicPr>
        <p:blipFill>
          <a:blip r:embed="rId3">
            <a:alphaModFix/>
          </a:blip>
          <a:stretch>
            <a:fillRect/>
          </a:stretch>
        </p:blipFill>
        <p:spPr>
          <a:xfrm>
            <a:off x="152400" y="2006250"/>
            <a:ext cx="8839200" cy="1841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Error?</a:t>
            </a:r>
            <a:endParaRPr/>
          </a:p>
        </p:txBody>
      </p:sp>
      <p:sp>
        <p:nvSpPr>
          <p:cNvPr id="725" name="Google Shape;725;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ini dikarenakan ARG hanya bisa diakses pada waktu build time, sedangkan CMD itu dijalankan pada saat runtime</a:t>
            </a:r>
            <a:endParaRPr/>
          </a:p>
          <a:p>
            <a:pPr indent="-311150" lvl="0" marL="457200" rtl="0" algn="l">
              <a:spcBef>
                <a:spcPts val="0"/>
              </a:spcBef>
              <a:spcAft>
                <a:spcPts val="0"/>
              </a:spcAft>
              <a:buSzPts val="1300"/>
              <a:buChar char="●"/>
            </a:pPr>
            <a:r>
              <a:rPr lang="id"/>
              <a:t>Jadi jika kita ingin menggunakan ARG pada CMD, maka kita perlu memasukkan data ARG tersebut ke ENV</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dan Environment Instruction</a:t>
            </a:r>
            <a:endParaRPr/>
          </a:p>
        </p:txBody>
      </p:sp>
      <p:pic>
        <p:nvPicPr>
          <p:cNvPr id="731" name="Google Shape;731;p121"/>
          <p:cNvPicPr preferRelativeResize="0"/>
          <p:nvPr/>
        </p:nvPicPr>
        <p:blipFill>
          <a:blip r:embed="rId3">
            <a:alphaModFix/>
          </a:blip>
          <a:stretch>
            <a:fillRect/>
          </a:stretch>
        </p:blipFill>
        <p:spPr>
          <a:xfrm>
            <a:off x="152400" y="2006250"/>
            <a:ext cx="6973457" cy="298485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
        <p:nvSpPr>
          <p:cNvPr id="742" name="Google Shape;742;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HEALTHCHECK adalah instruksi yang digunakan untuk memberi tahu Docker bagaimana untuk mengecek apakah Container masih berjalan dengan baik atau tidak</a:t>
            </a:r>
            <a:endParaRPr/>
          </a:p>
          <a:p>
            <a:pPr indent="-311150" lvl="0" marL="457200" rtl="0" algn="l">
              <a:spcBef>
                <a:spcPts val="0"/>
              </a:spcBef>
              <a:spcAft>
                <a:spcPts val="0"/>
              </a:spcAft>
              <a:buSzPts val="1300"/>
              <a:buChar char="●"/>
            </a:pPr>
            <a:r>
              <a:rPr lang="id"/>
              <a:t>Jika terdapat HEALTHCHECK, secara otomatis Container akan memili status health, dari awalnya bernilai starting, jika sukses maka bernilai healthy, jika gagal akan bernilai unhealty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